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6858000" type="screen4x3"/>
  <p:notesSz cx="6858000" cy="9144000"/>
  <p:embeddedFontLst>
    <p:embeddedFont>
      <p:font typeface="Tahoma" panose="020B0604030504040204" pitchFamily="3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j95/ogkKzHPl3bH+qW0a9qEZ/R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2"/>
    <p:restoredTop sz="94512"/>
  </p:normalViewPr>
  <p:slideViewPr>
    <p:cSldViewPr snapToGrid="0">
      <p:cViewPr varScale="1">
        <p:scale>
          <a:sx n="78" d="100"/>
          <a:sy n="78" d="100"/>
        </p:scale>
        <p:origin x="1896"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74" name="Google Shape;174;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3" name="Google Shape;183;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1" name="Google Shape;191;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0" name="Google Shape;200;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8" name="Google Shape;208;p1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8" name="Google Shape;218;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27" name="Google Shape;227;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36" name="Google Shape;236;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5" name="Google Shape;245;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54" name="Google Shape;254;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1" name="Google Shape;101;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63" name="Google Shape;263;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71" name="Google Shape;271;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80" name="Google Shape;280;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89" name="Google Shape;289;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98" name="Google Shape;298;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05" name="Google Shape;305;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4" name="Google Shape;314;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23" name="Google Shape;323;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2" name="Google Shape;332;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9" name="Google Shape;339;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9" name="Google Shape;109;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8" name="Google Shape;348;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57" name="Google Shape;357;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4" name="Google Shape;364;p3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3" name="Google Shape;373;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82" name="Google Shape;382;p3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91" name="Google Shape;391;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99" name="Google Shape;399;p3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08" name="Google Shape;408;p3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17" name="Google Shape;417;p3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26" name="Google Shape;426;p3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18" name="Google Shape;118;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36" name="Google Shape;436;p4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45" name="Google Shape;445;p4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59" name="Google Shape;459;p4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4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69" name="Google Shape;469;p4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76" name="Google Shape;476;p4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89" name="Google Shape;489;p4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4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96" name="Google Shape;496;p4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0" name="Google Shape;130;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1" name="Google Shape;141;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57" name="Google Shape;157;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6" name="Google Shape;166;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4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48"/>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4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57"/>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5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8"/>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58"/>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5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59"/>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59"/>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59"/>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5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49"/>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49"/>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25" name="Google Shape;25;p4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0"/>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0" name="Google Shape;30;p50"/>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1" name="Google Shape;31;p5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51"/>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51"/>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7" name="Google Shape;37;p51"/>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8" name="Google Shape;38;p5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52"/>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3" name="Google Shape;43;p52"/>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4" name="Google Shape;44;p52"/>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5" name="Google Shape;45;p52"/>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6" name="Google Shape;46;p52"/>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7" name="Google Shape;47;p5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2" name="Google Shape;52;p5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5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5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5"/>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55"/>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55"/>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5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6"/>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56"/>
          <p:cNvSpPr>
            <a:spLocks noGrp="1"/>
          </p:cNvSpPr>
          <p:nvPr>
            <p:ph type="pic" idx="2"/>
          </p:nvPr>
        </p:nvSpPr>
        <p:spPr>
          <a:xfrm>
            <a:off x="1792288" y="612775"/>
            <a:ext cx="5486400" cy="4114800"/>
          </a:xfrm>
          <a:prstGeom prst="rect">
            <a:avLst/>
          </a:prstGeom>
          <a:noFill/>
          <a:ln>
            <a:noFill/>
          </a:ln>
        </p:spPr>
      </p:sp>
      <p:sp>
        <p:nvSpPr>
          <p:cNvPr id="69" name="Google Shape;69;p56"/>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5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4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47"/>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4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4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4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artmejo.com/eclipses-throughout-art-histor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artmuseum.princeton.edu/transient-effects/eclipses-art/dionysius-areopagite-converting-pagan-philosopher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planet-terre.ens-lyon.fr/ressource/Img403-2012-11-12.x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australiangeographic.com.au/news/2011/06/fear-of-eclipse-widespread-in-aboriginal-cultur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hyperlink" Target="https://www.sciencephoto.com/media/364515/view"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sciencephoto.com/media/364508/view/solar-eclipse-18th-century-artwork"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hyperlink" Target="https://www.sciencephoto.com/media/75046/view"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astronomy.com/science/a-history-of-solar-eclipses/"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www.eclipsewise.com/extra/SEhistoryReis.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livescience.com/59686-first-records-solar-eclipses.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planet-terre.ens-lyon.fr/ressource/Img403-2012-11-12.xm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commons.wikimedia.org/wiki/File:Zhangxian02.jpg"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s://www.sciencephoto.com/media/364203/view"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artmuseum.princeton.edu/transient-effects/eclipses-art/eclipse-sun"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hyperlink" Target="https://pballew.blogspot.com/2014_06_01_archive.html"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artmuseum.princeton.edu/transient-effects/eclipses-art/total-eclips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Mola_(art_form)"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hyperlink" Target="https://www.smithsonianmag.com/travel/the-colorful-history-behind-panamas-mola-18098053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hyperlink" Target="https://planet-terre.ens-lyon.fr/ressource/Img403-2012-11-12.xml"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hyperlink" Target="https://earthstoriez.com/china-eclipse-history-mythology" TargetMode="External"/><Relationship Id="rId5" Type="http://schemas.openxmlformats.org/officeDocument/2006/relationships/image" Target="../media/image45.png"/><Relationship Id="rId4" Type="http://schemas.openxmlformats.org/officeDocument/2006/relationships/image" Target="../media/image44.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www.discovermagazine.com/the-sciences/people-have-minted-coins-to-honor-space-for-millennia"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08691415_Symbolism_and_discoveryeclipses_in_art"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www.space.com/what-annular-solar-eclipse-2023-looked-like-from-chaco-canyon-home-of-ancient-solar-astronomy"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hyperlink" Target="https://okheshivartr.blog/2018/03/21/maya-eclipse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457200" y="1600200"/>
            <a:ext cx="7641771" cy="5110843"/>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dirty="0"/>
              <a:t>We have been watching the sky for thousands of years</a:t>
            </a:r>
            <a:endParaRPr b="1" dirty="0"/>
          </a:p>
          <a:p>
            <a:pPr marL="341313" lvl="0" indent="-341313" algn="l" rtl="0">
              <a:lnSpc>
                <a:spcPct val="97000"/>
              </a:lnSpc>
              <a:spcBef>
                <a:spcPts val="800"/>
              </a:spcBef>
              <a:spcAft>
                <a:spcPts val="0"/>
              </a:spcAft>
              <a:buSzPts val="3200"/>
              <a:buChar char="•"/>
            </a:pPr>
            <a:r>
              <a:rPr lang="en-US" b="1" dirty="0">
                <a:solidFill>
                  <a:srgbClr val="0070C0"/>
                </a:solidFill>
              </a:rPr>
              <a:t>Eclipses were regarded with fear for a long time, even when we could predict them</a:t>
            </a:r>
            <a:endParaRPr b="1" dirty="0">
              <a:solidFill>
                <a:srgbClr val="0070C0"/>
              </a:solidFill>
            </a:endParaRPr>
          </a:p>
          <a:p>
            <a:pPr marL="798513" lvl="1" indent="-341313">
              <a:spcBef>
                <a:spcPts val="800"/>
              </a:spcBef>
              <a:buSzPts val="3200"/>
              <a:buChar char="•"/>
            </a:pPr>
            <a:r>
              <a:rPr lang="en-US" b="1" dirty="0">
                <a:solidFill>
                  <a:srgbClr val="0070C0"/>
                </a:solidFill>
              </a:rPr>
              <a:t>Our changing view of them is reflected in art to this day</a:t>
            </a:r>
            <a:endParaRPr b="1" dirty="0">
              <a:solidFill>
                <a:srgbClr val="0070C0"/>
              </a:solidFill>
            </a:endParaRPr>
          </a:p>
          <a:p>
            <a:pPr marL="341313" lvl="0" indent="-341313" algn="l" rtl="0">
              <a:lnSpc>
                <a:spcPct val="97000"/>
              </a:lnSpc>
              <a:spcBef>
                <a:spcPts val="800"/>
              </a:spcBef>
              <a:spcAft>
                <a:spcPts val="0"/>
              </a:spcAft>
              <a:buSzPts val="3200"/>
              <a:buChar char="•"/>
            </a:pPr>
            <a:r>
              <a:rPr lang="en-US" b="1" dirty="0"/>
              <a:t>Many references from Blatchford 2016, </a:t>
            </a:r>
            <a:r>
              <a:rPr lang="en-US" b="1" i="1" dirty="0"/>
              <a:t>Phil. Transactions of Royal Society</a:t>
            </a:r>
            <a:endParaRPr b="1" dirty="0"/>
          </a:p>
        </p:txBody>
      </p:sp>
      <p:sp>
        <p:nvSpPr>
          <p:cNvPr id="97" name="Google Shape;97;p1"/>
          <p:cNvSpPr txBox="1">
            <a:spLocks noGrp="1"/>
          </p:cNvSpPr>
          <p:nvPr>
            <p:ph type="title"/>
          </p:nvPr>
        </p:nvSpPr>
        <p:spPr>
          <a:xfrm>
            <a:off x="0" y="0"/>
            <a:ext cx="808264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Lec 9: A Sampling of  Eclipses in Art</a:t>
            </a:r>
            <a:endParaRPr/>
          </a:p>
        </p:txBody>
      </p:sp>
      <p:sp>
        <p:nvSpPr>
          <p:cNvPr id="98" name="Google Shape;98;p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5" name="Google Shape;293;p23">
            <a:extLst>
              <a:ext uri="{FF2B5EF4-FFF2-40B4-BE49-F238E27FC236}">
                <a16:creationId xmlns:a16="http://schemas.microsoft.com/office/drawing/2014/main" id="{7FAFAD09-73E4-104A-8D02-B1614696DF87}"/>
              </a:ext>
            </a:extLst>
          </p:cNvPr>
          <p:cNvPicPr preferRelativeResize="0"/>
          <p:nvPr/>
        </p:nvPicPr>
        <p:blipFill rotWithShape="1">
          <a:blip r:embed="rId3">
            <a:alphaModFix/>
          </a:blip>
          <a:srcRect/>
          <a:stretch/>
        </p:blipFill>
        <p:spPr>
          <a:xfrm>
            <a:off x="7714099" y="1168173"/>
            <a:ext cx="1429901" cy="1045029"/>
          </a:xfrm>
          <a:prstGeom prst="rect">
            <a:avLst/>
          </a:prstGeom>
          <a:noFill/>
          <a:ln>
            <a:noFill/>
          </a:ln>
        </p:spPr>
      </p:pic>
      <p:sp>
        <p:nvSpPr>
          <p:cNvPr id="2" name="TextBox 1">
            <a:extLst>
              <a:ext uri="{FF2B5EF4-FFF2-40B4-BE49-F238E27FC236}">
                <a16:creationId xmlns:a16="http://schemas.microsoft.com/office/drawing/2014/main" id="{D336F67A-6515-6146-9447-6978EF715056}"/>
              </a:ext>
            </a:extLst>
          </p:cNvPr>
          <p:cNvSpPr txBox="1"/>
          <p:nvPr/>
        </p:nvSpPr>
        <p:spPr>
          <a:xfrm>
            <a:off x="7714099" y="2213202"/>
            <a:ext cx="1429901" cy="523220"/>
          </a:xfrm>
          <a:prstGeom prst="rect">
            <a:avLst/>
          </a:prstGeom>
          <a:solidFill>
            <a:schemeClr val="bg1">
              <a:lumMod val="95000"/>
            </a:schemeClr>
          </a:solidFill>
        </p:spPr>
        <p:txBody>
          <a:bodyPr wrap="square" rtlCol="0">
            <a:spAutoFit/>
          </a:bodyPr>
          <a:lstStyle/>
          <a:p>
            <a:r>
              <a:rPr lang="en-US" b="1" i="1" dirty="0">
                <a:solidFill>
                  <a:srgbClr val="0070C0"/>
                </a:solidFill>
              </a:rPr>
              <a:t>1778 eclipse, A. de Ulloa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0"/>
          <p:cNvSpPr txBox="1">
            <a:spLocks noGrp="1"/>
          </p:cNvSpPr>
          <p:nvPr>
            <p:ph type="body" idx="1"/>
          </p:nvPr>
        </p:nvSpPr>
        <p:spPr>
          <a:xfrm>
            <a:off x="71967" y="1092200"/>
            <a:ext cx="3219393" cy="385642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a:t>Zakariyya ibn Muhammad al-Qazwini (1203-83)</a:t>
            </a:r>
            <a:endParaRPr/>
          </a:p>
          <a:p>
            <a:pPr marL="741363" lvl="1" indent="-284163" algn="l" rtl="0">
              <a:lnSpc>
                <a:spcPct val="97000"/>
              </a:lnSpc>
              <a:spcBef>
                <a:spcPts val="700"/>
              </a:spcBef>
              <a:spcAft>
                <a:spcPts val="0"/>
              </a:spcAft>
              <a:buSzPts val="2400"/>
              <a:buChar char="–"/>
            </a:pPr>
            <a:r>
              <a:rPr lang="en-US" sz="2400"/>
              <a:t>pages from </a:t>
            </a:r>
            <a:r>
              <a:rPr lang="en-US" sz="2400" i="1"/>
              <a:t>Aja'ib Al Makhluqat  wa Ghara'eb Al Mawjodat (“The Wonders of Creation”</a:t>
            </a:r>
            <a:r>
              <a:rPr lang="en-US" sz="2400"/>
              <a:t>)</a:t>
            </a:r>
            <a:endParaRPr/>
          </a:p>
          <a:p>
            <a:pPr marL="341313" lvl="0" indent="-138113" algn="l" rtl="0">
              <a:lnSpc>
                <a:spcPct val="97000"/>
              </a:lnSpc>
              <a:spcBef>
                <a:spcPts val="800"/>
              </a:spcBef>
              <a:spcAft>
                <a:spcPts val="0"/>
              </a:spcAft>
              <a:buSzPts val="3200"/>
              <a:buNone/>
            </a:pPr>
            <a:endParaRPr/>
          </a:p>
        </p:txBody>
      </p:sp>
      <p:sp>
        <p:nvSpPr>
          <p:cNvPr id="177" name="Google Shape;177;p10"/>
          <p:cNvSpPr txBox="1">
            <a:spLocks noGrp="1"/>
          </p:cNvSpPr>
          <p:nvPr>
            <p:ph type="title"/>
          </p:nvPr>
        </p:nvSpPr>
        <p:spPr>
          <a:xfrm>
            <a:off x="0" y="135467"/>
            <a:ext cx="9144000" cy="9567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c. 1250 </a:t>
            </a:r>
            <a:r>
              <a:rPr lang="en-US" sz="4000" b="1" i="1"/>
              <a:t>Wonders of Creation</a:t>
            </a:r>
            <a:endParaRPr/>
          </a:p>
        </p:txBody>
      </p:sp>
      <p:pic>
        <p:nvPicPr>
          <p:cNvPr id="178" name="Google Shape;178;p10"/>
          <p:cNvPicPr preferRelativeResize="0"/>
          <p:nvPr/>
        </p:nvPicPr>
        <p:blipFill rotWithShape="1">
          <a:blip r:embed="rId3">
            <a:alphaModFix/>
          </a:blip>
          <a:srcRect/>
          <a:stretch/>
        </p:blipFill>
        <p:spPr>
          <a:xfrm>
            <a:off x="3363326" y="990600"/>
            <a:ext cx="5780674" cy="4008820"/>
          </a:xfrm>
          <a:prstGeom prst="rect">
            <a:avLst/>
          </a:prstGeom>
          <a:noFill/>
          <a:ln>
            <a:noFill/>
          </a:ln>
        </p:spPr>
      </p:pic>
      <p:sp>
        <p:nvSpPr>
          <p:cNvPr id="179" name="Google Shape;179;p10"/>
          <p:cNvSpPr txBox="1"/>
          <p:nvPr/>
        </p:nvSpPr>
        <p:spPr>
          <a:xfrm>
            <a:off x="228600" y="4999420"/>
            <a:ext cx="8915400" cy="147732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 the moon becoming a barrier between our sight and the sun, because the moon is an opaque celestial body that blocks the view of what lies behind it. If it is conjunction with the sun and it is in one of the two points, "the head" or "the tail," or near them, it passes under the sun and obstructs the vision".  </a:t>
            </a:r>
            <a:endParaRPr/>
          </a:p>
          <a:p>
            <a:pPr marL="0" marR="0" lvl="0" indent="0" algn="l" rtl="0">
              <a:spcBef>
                <a:spcPts val="0"/>
              </a:spcBef>
              <a:spcAft>
                <a:spcPts val="0"/>
              </a:spcAft>
              <a:buNone/>
            </a:pPr>
            <a:r>
              <a:rPr lang="en-US" sz="1800">
                <a:solidFill>
                  <a:srgbClr val="7030A0"/>
                </a:solidFill>
                <a:latin typeface="Arial"/>
                <a:ea typeface="Arial"/>
                <a:cs typeface="Arial"/>
                <a:sym typeface="Arial"/>
              </a:rPr>
              <a:t>Fun fact: “head”, “tail” from “dragon eating sun” myth   </a:t>
            </a:r>
            <a:r>
              <a:rPr lang="en-US" sz="1800" u="sng">
                <a:solidFill>
                  <a:srgbClr val="7030A0"/>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1800">
              <a:solidFill>
                <a:srgbClr val="7030A0"/>
              </a:solidFill>
              <a:latin typeface="Arial"/>
              <a:ea typeface="Arial"/>
              <a:cs typeface="Arial"/>
              <a:sym typeface="Arial"/>
            </a:endParaRPr>
          </a:p>
        </p:txBody>
      </p:sp>
      <p:sp>
        <p:nvSpPr>
          <p:cNvPr id="180" name="Google Shape;180;p1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body" idx="1"/>
          </p:nvPr>
        </p:nvSpPr>
        <p:spPr>
          <a:xfrm>
            <a:off x="304801" y="2232075"/>
            <a:ext cx="4267200" cy="4419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a:t>“This fresco in the Padua Baptistery … portrays the crucifixion of Jesus Christ during an eclipse, painted by Giusto de Menabuoi … . Crowds of onlookers stand around and the Virgin Mary has fainted.” (Blatchford 2016).</a:t>
            </a:r>
            <a:endParaRPr/>
          </a:p>
          <a:p>
            <a:pPr marL="341312" lvl="0" indent="-341312" algn="l" rtl="0">
              <a:lnSpc>
                <a:spcPct val="97000"/>
              </a:lnSpc>
              <a:spcBef>
                <a:spcPts val="800"/>
              </a:spcBef>
              <a:spcAft>
                <a:spcPts val="0"/>
              </a:spcAft>
              <a:buSzPts val="2400"/>
              <a:buChar char="•"/>
            </a:pPr>
            <a:r>
              <a:rPr lang="en-US" sz="2400"/>
              <a:t>Note Moon is red from a lunar eclipse</a:t>
            </a:r>
            <a:endParaRPr/>
          </a:p>
        </p:txBody>
      </p:sp>
      <p:sp>
        <p:nvSpPr>
          <p:cNvPr id="186" name="Google Shape;186;p11"/>
          <p:cNvSpPr txBox="1">
            <a:spLocks noGrp="1"/>
          </p:cNvSpPr>
          <p:nvPr>
            <p:ph type="title"/>
          </p:nvPr>
        </p:nvSpPr>
        <p:spPr>
          <a:xfrm>
            <a:off x="-15100" y="685788"/>
            <a:ext cx="4724400" cy="14715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c. 1378 </a:t>
            </a:r>
            <a:r>
              <a:rPr lang="en-US" sz="4000" b="1" i="1"/>
              <a:t>Crucifixion</a:t>
            </a:r>
            <a:r>
              <a:rPr lang="en-US" sz="4000" b="1"/>
              <a:t> de Menabuoi</a:t>
            </a:r>
            <a:endParaRPr sz="4000" b="1"/>
          </a:p>
        </p:txBody>
      </p:sp>
      <p:pic>
        <p:nvPicPr>
          <p:cNvPr id="187" name="Google Shape;187;p11"/>
          <p:cNvPicPr preferRelativeResize="0"/>
          <p:nvPr/>
        </p:nvPicPr>
        <p:blipFill rotWithShape="1">
          <a:blip r:embed="rId3">
            <a:alphaModFix/>
          </a:blip>
          <a:srcRect/>
          <a:stretch/>
        </p:blipFill>
        <p:spPr>
          <a:xfrm>
            <a:off x="4724400" y="685799"/>
            <a:ext cx="4419600" cy="5617067"/>
          </a:xfrm>
          <a:prstGeom prst="rect">
            <a:avLst/>
          </a:prstGeom>
          <a:noFill/>
          <a:ln>
            <a:noFill/>
          </a:ln>
        </p:spPr>
      </p:pic>
      <p:sp>
        <p:nvSpPr>
          <p:cNvPr id="188" name="Google Shape;188;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a:spLocks noGrp="1"/>
          </p:cNvSpPr>
          <p:nvPr>
            <p:ph type="body" idx="1"/>
          </p:nvPr>
        </p:nvSpPr>
        <p:spPr>
          <a:xfrm>
            <a:off x="0" y="1182300"/>
            <a:ext cx="2952749" cy="40755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“Important astronomical texts began to use impressive illustrations” (Blatchford 2016)</a:t>
            </a:r>
            <a:endParaRPr/>
          </a:p>
        </p:txBody>
      </p:sp>
      <p:sp>
        <p:nvSpPr>
          <p:cNvPr id="194" name="Google Shape;194;p12"/>
          <p:cNvSpPr txBox="1">
            <a:spLocks noGrp="1"/>
          </p:cNvSpPr>
          <p:nvPr>
            <p:ph type="title"/>
          </p:nvPr>
        </p:nvSpPr>
        <p:spPr>
          <a:xfrm>
            <a:off x="0" y="128588"/>
            <a:ext cx="9144000"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1476 </a:t>
            </a:r>
            <a:r>
              <a:rPr lang="en-US" sz="4000" b="1" i="1"/>
              <a:t>Kalendarium Regiomontanus</a:t>
            </a:r>
            <a:endParaRPr/>
          </a:p>
        </p:txBody>
      </p:sp>
      <p:pic>
        <p:nvPicPr>
          <p:cNvPr id="195" name="Google Shape;195;p12"/>
          <p:cNvPicPr preferRelativeResize="0"/>
          <p:nvPr/>
        </p:nvPicPr>
        <p:blipFill rotWithShape="1">
          <a:blip r:embed="rId3">
            <a:alphaModFix/>
          </a:blip>
          <a:srcRect/>
          <a:stretch/>
        </p:blipFill>
        <p:spPr>
          <a:xfrm>
            <a:off x="2952750" y="1066800"/>
            <a:ext cx="6191250" cy="3825488"/>
          </a:xfrm>
          <a:prstGeom prst="rect">
            <a:avLst/>
          </a:prstGeom>
          <a:noFill/>
          <a:ln>
            <a:noFill/>
          </a:ln>
        </p:spPr>
      </p:pic>
      <p:sp>
        <p:nvSpPr>
          <p:cNvPr id="196" name="Google Shape;196;p12"/>
          <p:cNvSpPr txBox="1"/>
          <p:nvPr/>
        </p:nvSpPr>
        <p:spPr>
          <a:xfrm>
            <a:off x="3438525" y="5257800"/>
            <a:ext cx="5219700" cy="95410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70C0"/>
                </a:solidFill>
                <a:latin typeface="Arial"/>
                <a:ea typeface="Arial"/>
                <a:cs typeface="Arial"/>
                <a:sym typeface="Arial"/>
              </a:rPr>
              <a:t>Used by Columbus for 1504 lunar eclipse, Jamaica</a:t>
            </a:r>
            <a:endParaRPr/>
          </a:p>
        </p:txBody>
      </p:sp>
      <p:sp>
        <p:nvSpPr>
          <p:cNvPr id="197" name="Google Shape;197;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3"/>
          <p:cNvSpPr txBox="1">
            <a:spLocks noGrp="1"/>
          </p:cNvSpPr>
          <p:nvPr>
            <p:ph type="body" idx="1"/>
          </p:nvPr>
        </p:nvSpPr>
        <p:spPr>
          <a:xfrm>
            <a:off x="579664" y="2286000"/>
            <a:ext cx="3687536" cy="4441984"/>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More impressive illustrations from astronomical texts (Blatchford 2016)</a:t>
            </a:r>
            <a:endParaRPr/>
          </a:p>
          <a:p>
            <a:pPr marL="341313" lvl="0" indent="-341313" algn="l" rtl="0">
              <a:lnSpc>
                <a:spcPct val="97000"/>
              </a:lnSpc>
              <a:spcBef>
                <a:spcPts val="800"/>
              </a:spcBef>
              <a:spcAft>
                <a:spcPts val="0"/>
              </a:spcAft>
              <a:buSzPts val="3200"/>
              <a:buChar char="•"/>
            </a:pPr>
            <a:r>
              <a:rPr lang="en-US"/>
              <a:t>Work by Georg von Peuerbach; artist unknown</a:t>
            </a:r>
            <a:endParaRPr/>
          </a:p>
        </p:txBody>
      </p:sp>
      <p:sp>
        <p:nvSpPr>
          <p:cNvPr id="203" name="Google Shape;203;p13"/>
          <p:cNvSpPr txBox="1">
            <a:spLocks noGrp="1"/>
          </p:cNvSpPr>
          <p:nvPr>
            <p:ph type="title"/>
          </p:nvPr>
        </p:nvSpPr>
        <p:spPr>
          <a:xfrm>
            <a:off x="0" y="0"/>
            <a:ext cx="4893129" cy="1828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1553 </a:t>
            </a:r>
            <a:r>
              <a:rPr lang="en-US" sz="4000" b="1" i="1"/>
              <a:t>Theoricae Novae Planetarium</a:t>
            </a:r>
            <a:endParaRPr/>
          </a:p>
        </p:txBody>
      </p:sp>
      <p:pic>
        <p:nvPicPr>
          <p:cNvPr id="204" name="Google Shape;204;p13"/>
          <p:cNvPicPr preferRelativeResize="0"/>
          <p:nvPr/>
        </p:nvPicPr>
        <p:blipFill rotWithShape="1">
          <a:blip r:embed="rId3">
            <a:alphaModFix/>
          </a:blip>
          <a:srcRect/>
          <a:stretch/>
        </p:blipFill>
        <p:spPr>
          <a:xfrm>
            <a:off x="4893129" y="860584"/>
            <a:ext cx="4250871" cy="5867400"/>
          </a:xfrm>
          <a:prstGeom prst="rect">
            <a:avLst/>
          </a:prstGeom>
          <a:noFill/>
          <a:ln>
            <a:noFill/>
          </a:ln>
        </p:spPr>
      </p:pic>
      <p:sp>
        <p:nvSpPr>
          <p:cNvPr id="205" name="Google Shape;205;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body" idx="1"/>
          </p:nvPr>
        </p:nvSpPr>
        <p:spPr>
          <a:xfrm>
            <a:off x="174625" y="2472267"/>
            <a:ext cx="3549649" cy="1830388"/>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i="1"/>
              <a:t>Isaac, Rebecca and Abimelech</a:t>
            </a:r>
            <a:r>
              <a:rPr lang="en-US"/>
              <a:t>, fresco in Vatican</a:t>
            </a:r>
            <a:endParaRPr/>
          </a:p>
        </p:txBody>
      </p:sp>
      <p:sp>
        <p:nvSpPr>
          <p:cNvPr id="211" name="Google Shape;211;p14"/>
          <p:cNvSpPr txBox="1">
            <a:spLocks noGrp="1"/>
          </p:cNvSpPr>
          <p:nvPr>
            <p:ph type="title"/>
          </p:nvPr>
        </p:nvSpPr>
        <p:spPr>
          <a:xfrm>
            <a:off x="0" y="128588"/>
            <a:ext cx="3898900" cy="2309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1518-19 Raphael and Workshop</a:t>
            </a:r>
            <a:endParaRPr/>
          </a:p>
        </p:txBody>
      </p:sp>
      <p:pic>
        <p:nvPicPr>
          <p:cNvPr id="212" name="Google Shape;212;p14"/>
          <p:cNvPicPr preferRelativeResize="0"/>
          <p:nvPr/>
        </p:nvPicPr>
        <p:blipFill rotWithShape="1">
          <a:blip r:embed="rId3">
            <a:alphaModFix/>
          </a:blip>
          <a:srcRect/>
          <a:stretch/>
        </p:blipFill>
        <p:spPr>
          <a:xfrm>
            <a:off x="3898900" y="0"/>
            <a:ext cx="5245100" cy="4140200"/>
          </a:xfrm>
          <a:prstGeom prst="rect">
            <a:avLst/>
          </a:prstGeom>
          <a:noFill/>
          <a:ln>
            <a:noFill/>
          </a:ln>
        </p:spPr>
      </p:pic>
      <p:sp>
        <p:nvSpPr>
          <p:cNvPr id="213" name="Google Shape;213;p14"/>
          <p:cNvSpPr txBox="1"/>
          <p:nvPr/>
        </p:nvSpPr>
        <p:spPr>
          <a:xfrm>
            <a:off x="304800" y="4302655"/>
            <a:ext cx="8382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 workshop may have witnessed annular eclipse … in June 1518 … [which is] what is painted” (Blatchford 2016).</a:t>
            </a:r>
            <a:r>
              <a:rPr lang="en-US" sz="1800" b="1">
                <a:solidFill>
                  <a:schemeClr val="lt1"/>
                </a:solidFill>
                <a:latin typeface="Arial"/>
                <a:ea typeface="Arial"/>
                <a:cs typeface="Arial"/>
                <a:sym typeface="Arial"/>
              </a:rPr>
              <a:t> </a:t>
            </a:r>
            <a:endParaRPr/>
          </a:p>
        </p:txBody>
      </p:sp>
      <p:sp>
        <p:nvSpPr>
          <p:cNvPr id="214" name="Google Shape;214;p14"/>
          <p:cNvSpPr txBox="1"/>
          <p:nvPr/>
        </p:nvSpPr>
        <p:spPr>
          <a:xfrm>
            <a:off x="174625" y="5188634"/>
            <a:ext cx="7902575" cy="147732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“Isaac and Rebecca are taking advantage of the muted light from the eclipsed Sun, while the king of Philistines is spying on them (… shadow behind balcony…). ... Viewer knows that as the eclipse passes their secret assignation will be revealed to Abimelech in a shaft of radiant sunlight.” (Blatchford 2016)</a:t>
            </a:r>
            <a:endParaRPr/>
          </a:p>
        </p:txBody>
      </p:sp>
      <p:sp>
        <p:nvSpPr>
          <p:cNvPr id="215" name="Google Shape;215;p1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5"/>
          <p:cNvSpPr txBox="1">
            <a:spLocks noGrp="1"/>
          </p:cNvSpPr>
          <p:nvPr>
            <p:ph type="body" idx="1"/>
          </p:nvPr>
        </p:nvSpPr>
        <p:spPr>
          <a:xfrm>
            <a:off x="16933" y="1371599"/>
            <a:ext cx="5236240" cy="5012268"/>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 a Greco-Roman cityscape … .</a:t>
            </a:r>
            <a:endParaRPr/>
          </a:p>
          <a:p>
            <a:pPr marL="741363" lvl="1" indent="-284163" algn="l" rtl="0">
              <a:lnSpc>
                <a:spcPct val="97000"/>
              </a:lnSpc>
              <a:spcBef>
                <a:spcPts val="700"/>
              </a:spcBef>
              <a:spcAft>
                <a:spcPts val="0"/>
              </a:spcAft>
              <a:buSzPts val="2400"/>
              <a:buChar char="–"/>
            </a:pPr>
            <a:r>
              <a:rPr lang="en-US" sz="2400"/>
              <a:t> </a:t>
            </a:r>
            <a:r>
              <a:rPr lang="en-US"/>
              <a:t>In the background, people run in different directions.</a:t>
            </a:r>
            <a:endParaRPr/>
          </a:p>
          <a:p>
            <a:pPr marL="741363" lvl="1" indent="-284163" algn="l" rtl="0">
              <a:lnSpc>
                <a:spcPct val="97000"/>
              </a:lnSpc>
              <a:spcBef>
                <a:spcPts val="700"/>
              </a:spcBef>
              <a:spcAft>
                <a:spcPts val="0"/>
              </a:spcAft>
              <a:buSzPts val="2800"/>
              <a:buChar char="–"/>
            </a:pPr>
            <a:r>
              <a:rPr lang="en-US"/>
              <a:t> The chaos of the scene is heightened and dramatized by the blackened disk with an orange aura that looms in the darkening, [crimson] sky.” (Laura Valenza, </a:t>
            </a:r>
            <a:r>
              <a:rPr lang="en-US" u="sng">
                <a:solidFill>
                  <a:srgbClr val="0070C0"/>
                </a:solidFill>
                <a:hlinkClick r:id="rId3">
                  <a:extLst>
                    <a:ext uri="{A12FA001-AC4F-418D-AE19-62706E023703}">
                      <ahyp:hlinkClr xmlns:ahyp="http://schemas.microsoft.com/office/drawing/2018/hyperlinkcolor" val="tx"/>
                    </a:ext>
                  </a:extLst>
                </a:hlinkClick>
              </a:rPr>
              <a:t>link</a:t>
            </a:r>
            <a:r>
              <a:rPr lang="en-US"/>
              <a:t>)</a:t>
            </a:r>
            <a:endParaRPr/>
          </a:p>
          <a:p>
            <a:pPr marL="0" lvl="0" indent="0" algn="l" rtl="0">
              <a:lnSpc>
                <a:spcPct val="97000"/>
              </a:lnSpc>
              <a:spcBef>
                <a:spcPts val="800"/>
              </a:spcBef>
              <a:spcAft>
                <a:spcPts val="0"/>
              </a:spcAft>
              <a:buSzPts val="3200"/>
              <a:buNone/>
            </a:pPr>
            <a:endParaRPr/>
          </a:p>
        </p:txBody>
      </p:sp>
      <p:sp>
        <p:nvSpPr>
          <p:cNvPr id="221" name="Google Shape;221;p15"/>
          <p:cNvSpPr txBox="1">
            <a:spLocks noGrp="1"/>
          </p:cNvSpPr>
          <p:nvPr>
            <p:ph type="title"/>
          </p:nvPr>
        </p:nvSpPr>
        <p:spPr>
          <a:xfrm>
            <a:off x="0" y="128588"/>
            <a:ext cx="8763000" cy="110754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c. 1570s Antoine Caron</a:t>
            </a:r>
            <a:endParaRPr/>
          </a:p>
        </p:txBody>
      </p:sp>
      <p:pic>
        <p:nvPicPr>
          <p:cNvPr id="222" name="Google Shape;222;p15"/>
          <p:cNvPicPr preferRelativeResize="0"/>
          <p:nvPr/>
        </p:nvPicPr>
        <p:blipFill rotWithShape="1">
          <a:blip r:embed="rId4">
            <a:alphaModFix/>
          </a:blip>
          <a:srcRect/>
          <a:stretch/>
        </p:blipFill>
        <p:spPr>
          <a:xfrm>
            <a:off x="5261641" y="1371599"/>
            <a:ext cx="3501360" cy="4487531"/>
          </a:xfrm>
          <a:prstGeom prst="rect">
            <a:avLst/>
          </a:prstGeom>
          <a:noFill/>
          <a:ln>
            <a:noFill/>
          </a:ln>
        </p:spPr>
      </p:pic>
      <p:sp>
        <p:nvSpPr>
          <p:cNvPr id="223" name="Google Shape;223;p15"/>
          <p:cNvSpPr txBox="1"/>
          <p:nvPr/>
        </p:nvSpPr>
        <p:spPr>
          <a:xfrm>
            <a:off x="5261640" y="5808527"/>
            <a:ext cx="3882359"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Dionysius the Areopagaite Converting the Pagan Philosophers</a:t>
            </a:r>
            <a:endParaRPr/>
          </a:p>
        </p:txBody>
      </p:sp>
      <p:sp>
        <p:nvSpPr>
          <p:cNvPr id="224" name="Google Shape;224;p1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6"/>
          <p:cNvSpPr txBox="1">
            <a:spLocks noGrp="1"/>
          </p:cNvSpPr>
          <p:nvPr>
            <p:ph type="body" idx="1"/>
          </p:nvPr>
        </p:nvSpPr>
        <p:spPr>
          <a:xfrm>
            <a:off x="0" y="1568531"/>
            <a:ext cx="2971800" cy="277486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i="1"/>
              <a:t>Elevation of the Cross</a:t>
            </a:r>
            <a:r>
              <a:rPr lang="en-US"/>
              <a:t>, tryiptych for Antwerp Cathedral</a:t>
            </a:r>
            <a:endParaRPr/>
          </a:p>
        </p:txBody>
      </p:sp>
      <p:sp>
        <p:nvSpPr>
          <p:cNvPr id="230" name="Google Shape;230;p16"/>
          <p:cNvSpPr txBox="1">
            <a:spLocks noGrp="1"/>
          </p:cNvSpPr>
          <p:nvPr>
            <p:ph type="title"/>
          </p:nvPr>
        </p:nvSpPr>
        <p:spPr>
          <a:xfrm>
            <a:off x="0" y="128588"/>
            <a:ext cx="9144000" cy="123666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1610 Rubens</a:t>
            </a:r>
            <a:endParaRPr/>
          </a:p>
        </p:txBody>
      </p:sp>
      <p:pic>
        <p:nvPicPr>
          <p:cNvPr id="231" name="Google Shape;231;p16"/>
          <p:cNvPicPr preferRelativeResize="0"/>
          <p:nvPr/>
        </p:nvPicPr>
        <p:blipFill rotWithShape="1">
          <a:blip r:embed="rId3">
            <a:alphaModFix/>
          </a:blip>
          <a:srcRect/>
          <a:stretch/>
        </p:blipFill>
        <p:spPr>
          <a:xfrm>
            <a:off x="2971800" y="1395730"/>
            <a:ext cx="5764131" cy="3663951"/>
          </a:xfrm>
          <a:prstGeom prst="rect">
            <a:avLst/>
          </a:prstGeom>
          <a:noFill/>
          <a:ln>
            <a:noFill/>
          </a:ln>
        </p:spPr>
      </p:pic>
      <p:sp>
        <p:nvSpPr>
          <p:cNvPr id="232" name="Google Shape;232;p16"/>
          <p:cNvSpPr txBox="1"/>
          <p:nvPr/>
        </p:nvSpPr>
        <p:spPr>
          <a:xfrm>
            <a:off x="685800" y="5257800"/>
            <a:ext cx="76200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 Sun appears on Christ’s left … and left hand panel includes an un-eclipsed Moon hidden behind trees.”  (Blatchford 2016)</a:t>
            </a:r>
            <a:endParaRPr/>
          </a:p>
        </p:txBody>
      </p:sp>
      <p:sp>
        <p:nvSpPr>
          <p:cNvPr id="233" name="Google Shape;233;p1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body" idx="1"/>
          </p:nvPr>
        </p:nvSpPr>
        <p:spPr>
          <a:xfrm>
            <a:off x="15240" y="1412240"/>
            <a:ext cx="3261360" cy="308356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Elevation of the Cross, Valenciennes, Musée des Beaux-Arts</a:t>
            </a:r>
            <a:endParaRPr/>
          </a:p>
          <a:p>
            <a:pPr marL="341313" lvl="0" indent="-341313" algn="l" rtl="0">
              <a:lnSpc>
                <a:spcPct val="97000"/>
              </a:lnSpc>
              <a:spcBef>
                <a:spcPts val="800"/>
              </a:spcBef>
              <a:spcAft>
                <a:spcPts val="0"/>
              </a:spcAft>
              <a:buSzPts val="3200"/>
              <a:buChar char="•"/>
            </a:pPr>
            <a:r>
              <a:rPr lang="en-US" u="sng">
                <a:solidFill>
                  <a:srgbClr val="0070C0"/>
                </a:solidFill>
                <a:hlinkClick r:id="rId3">
                  <a:extLst>
                    <a:ext uri="{A12FA001-AC4F-418D-AE19-62706E023703}">
                      <ahyp:hlinkClr xmlns:ahyp="http://schemas.microsoft.com/office/drawing/2018/hyperlinkcolor" val="tx"/>
                    </a:ext>
                  </a:extLst>
                </a:hlinkClick>
              </a:rPr>
              <a:t>LINK</a:t>
            </a:r>
            <a:endParaRPr>
              <a:solidFill>
                <a:srgbClr val="0070C0"/>
              </a:solidFill>
            </a:endParaRPr>
          </a:p>
        </p:txBody>
      </p:sp>
      <p:sp>
        <p:nvSpPr>
          <p:cNvPr id="239" name="Google Shape;239;p17"/>
          <p:cNvSpPr txBox="1">
            <a:spLocks noGrp="1"/>
          </p:cNvSpPr>
          <p:nvPr>
            <p:ph type="title"/>
          </p:nvPr>
        </p:nvSpPr>
        <p:spPr>
          <a:xfrm>
            <a:off x="0" y="128588"/>
            <a:ext cx="9169400"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1625 Cornelis de Vos</a:t>
            </a:r>
            <a:endParaRPr/>
          </a:p>
        </p:txBody>
      </p:sp>
      <p:pic>
        <p:nvPicPr>
          <p:cNvPr id="240" name="Google Shape;240;p17"/>
          <p:cNvPicPr preferRelativeResize="0"/>
          <p:nvPr/>
        </p:nvPicPr>
        <p:blipFill rotWithShape="1">
          <a:blip r:embed="rId4">
            <a:alphaModFix/>
          </a:blip>
          <a:srcRect/>
          <a:stretch/>
        </p:blipFill>
        <p:spPr>
          <a:xfrm>
            <a:off x="3276600" y="1412240"/>
            <a:ext cx="5588000" cy="5194737"/>
          </a:xfrm>
          <a:prstGeom prst="rect">
            <a:avLst/>
          </a:prstGeom>
          <a:noFill/>
          <a:ln>
            <a:noFill/>
          </a:ln>
        </p:spPr>
      </p:pic>
      <p:sp>
        <p:nvSpPr>
          <p:cNvPr id="241" name="Google Shape;241;p17"/>
          <p:cNvSpPr txBox="1"/>
          <p:nvPr/>
        </p:nvSpPr>
        <p:spPr>
          <a:xfrm>
            <a:off x="7162800" y="3733800"/>
            <a:ext cx="1701800" cy="267765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Note detail of 90% eclipsed sun through clouds</a:t>
            </a:r>
            <a:endParaRPr/>
          </a:p>
        </p:txBody>
      </p:sp>
      <p:sp>
        <p:nvSpPr>
          <p:cNvPr id="242" name="Google Shape;242;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8"/>
          <p:cNvSpPr txBox="1">
            <a:spLocks noGrp="1"/>
          </p:cNvSpPr>
          <p:nvPr>
            <p:ph type="body" idx="1"/>
          </p:nvPr>
        </p:nvSpPr>
        <p:spPr>
          <a:xfrm>
            <a:off x="106680" y="1600201"/>
            <a:ext cx="4846320" cy="4343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Science + art contributions by Polish-German Lutheran astronomer Johannes Hevelius</a:t>
            </a:r>
            <a:endParaRPr/>
          </a:p>
          <a:p>
            <a:pPr marL="341313" lvl="0" indent="-341313" algn="l" rtl="0">
              <a:lnSpc>
                <a:spcPct val="97000"/>
              </a:lnSpc>
              <a:spcBef>
                <a:spcPts val="800"/>
              </a:spcBef>
              <a:spcAft>
                <a:spcPts val="0"/>
              </a:spcAft>
              <a:buSzPts val="2400"/>
              <a:buChar char="•"/>
            </a:pPr>
            <a:r>
              <a:rPr lang="en-US" sz="2400"/>
              <a:t>“… Hevelius realized that improved observations need to be matched by excellence in draughtsmanship … therefore, he trained himself to engrave in copper …” (Blatchford 2016)</a:t>
            </a:r>
            <a:endParaRPr/>
          </a:p>
        </p:txBody>
      </p:sp>
      <p:sp>
        <p:nvSpPr>
          <p:cNvPr id="248" name="Google Shape;248;p18"/>
          <p:cNvSpPr txBox="1">
            <a:spLocks noGrp="1"/>
          </p:cNvSpPr>
          <p:nvPr>
            <p:ph type="title"/>
          </p:nvPr>
        </p:nvSpPr>
        <p:spPr>
          <a:xfrm>
            <a:off x="0" y="128588"/>
            <a:ext cx="4953000" cy="14716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b="1"/>
              <a:t>1647 Darkened Room </a:t>
            </a:r>
            <a:br>
              <a:rPr lang="en-US" sz="3600" b="1"/>
            </a:br>
            <a:r>
              <a:rPr lang="en-US" sz="3600" b="1"/>
              <a:t>(Camera Obscura)</a:t>
            </a:r>
            <a:endParaRPr/>
          </a:p>
        </p:txBody>
      </p:sp>
      <p:pic>
        <p:nvPicPr>
          <p:cNvPr id="249" name="Google Shape;249;p18"/>
          <p:cNvPicPr preferRelativeResize="0"/>
          <p:nvPr/>
        </p:nvPicPr>
        <p:blipFill rotWithShape="1">
          <a:blip r:embed="rId3">
            <a:alphaModFix/>
          </a:blip>
          <a:srcRect/>
          <a:stretch/>
        </p:blipFill>
        <p:spPr>
          <a:xfrm>
            <a:off x="5137020" y="609600"/>
            <a:ext cx="4006979" cy="4718049"/>
          </a:xfrm>
          <a:prstGeom prst="rect">
            <a:avLst/>
          </a:prstGeom>
          <a:noFill/>
          <a:ln>
            <a:noFill/>
          </a:ln>
        </p:spPr>
      </p:pic>
      <p:sp>
        <p:nvSpPr>
          <p:cNvPr id="250" name="Google Shape;250;p18"/>
          <p:cNvSpPr txBox="1"/>
          <p:nvPr/>
        </p:nvSpPr>
        <p:spPr>
          <a:xfrm>
            <a:off x="5257800" y="5327649"/>
            <a:ext cx="36576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70C0"/>
                </a:solidFill>
                <a:latin typeface="Arial"/>
                <a:ea typeface="Arial"/>
                <a:cs typeface="Arial"/>
                <a:sym typeface="Arial"/>
              </a:rPr>
              <a:t>Used to project images of sun on a screen, for safe observations </a:t>
            </a:r>
            <a:endParaRPr/>
          </a:p>
        </p:txBody>
      </p:sp>
      <p:sp>
        <p:nvSpPr>
          <p:cNvPr id="251" name="Google Shape;251;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9"/>
          <p:cNvSpPr txBox="1">
            <a:spLocks noGrp="1"/>
          </p:cNvSpPr>
          <p:nvPr>
            <p:ph type="body" idx="1"/>
          </p:nvPr>
        </p:nvSpPr>
        <p:spPr>
          <a:xfrm>
            <a:off x="0" y="1835784"/>
            <a:ext cx="3810000" cy="4419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 “…solar eclipses were the perfect choice for illustrating the traumatic light described in the Gospel,” (Blatchford 2016)</a:t>
            </a:r>
            <a:endParaRPr/>
          </a:p>
        </p:txBody>
      </p:sp>
      <p:sp>
        <p:nvSpPr>
          <p:cNvPr id="257" name="Google Shape;257;p19"/>
          <p:cNvSpPr txBox="1">
            <a:spLocks noGrp="1"/>
          </p:cNvSpPr>
          <p:nvPr>
            <p:ph type="title"/>
          </p:nvPr>
        </p:nvSpPr>
        <p:spPr>
          <a:xfrm>
            <a:off x="-41075" y="135675"/>
            <a:ext cx="4267200" cy="1700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1655 Philippe de Champaigne</a:t>
            </a:r>
            <a:endParaRPr sz="4000" b="1"/>
          </a:p>
        </p:txBody>
      </p:sp>
      <p:pic>
        <p:nvPicPr>
          <p:cNvPr id="258" name="Google Shape;258;p19"/>
          <p:cNvPicPr preferRelativeResize="0"/>
          <p:nvPr/>
        </p:nvPicPr>
        <p:blipFill rotWithShape="1">
          <a:blip r:embed="rId3">
            <a:alphaModFix/>
          </a:blip>
          <a:srcRect/>
          <a:stretch/>
        </p:blipFill>
        <p:spPr>
          <a:xfrm>
            <a:off x="4363448" y="74612"/>
            <a:ext cx="4780552" cy="5422900"/>
          </a:xfrm>
          <a:prstGeom prst="rect">
            <a:avLst/>
          </a:prstGeom>
          <a:noFill/>
          <a:ln>
            <a:noFill/>
          </a:ln>
        </p:spPr>
      </p:pic>
      <p:sp>
        <p:nvSpPr>
          <p:cNvPr id="259" name="Google Shape;259;p19"/>
          <p:cNvSpPr txBox="1"/>
          <p:nvPr/>
        </p:nvSpPr>
        <p:spPr>
          <a:xfrm>
            <a:off x="4267201" y="5638800"/>
            <a:ext cx="4343399" cy="83099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Musée des Beaux Arts, Grenoble, France</a:t>
            </a:r>
            <a:r>
              <a:rPr lang="en-US" sz="1800" b="1">
                <a:solidFill>
                  <a:srgbClr val="0070C0"/>
                </a:solidFill>
                <a:latin typeface="Arial"/>
                <a:ea typeface="Arial"/>
                <a:cs typeface="Arial"/>
                <a:sym typeface="Arial"/>
              </a:rPr>
              <a:t> </a:t>
            </a:r>
            <a:endParaRPr/>
          </a:p>
        </p:txBody>
      </p:sp>
      <p:sp>
        <p:nvSpPr>
          <p:cNvPr id="260" name="Google Shape;260;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a:spLocks noGrp="1"/>
          </p:cNvSpPr>
          <p:nvPr>
            <p:ph type="body" idx="1"/>
          </p:nvPr>
        </p:nvSpPr>
        <p:spPr>
          <a:xfrm>
            <a:off x="457200" y="1600199"/>
            <a:ext cx="5181600" cy="5056163"/>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Petroglyph, Ku-rin-gai Chase Nat’l Park, NSW, Australia, 24 km from central Sydney</a:t>
            </a:r>
            <a:endParaRPr/>
          </a:p>
          <a:p>
            <a:pPr marL="341313" lvl="0" indent="-341313" algn="l" rtl="0">
              <a:lnSpc>
                <a:spcPct val="97000"/>
              </a:lnSpc>
              <a:spcBef>
                <a:spcPts val="800"/>
              </a:spcBef>
              <a:spcAft>
                <a:spcPts val="0"/>
              </a:spcAft>
              <a:buSzPts val="3200"/>
              <a:buChar char="•"/>
            </a:pPr>
            <a:r>
              <a:rPr lang="en-US"/>
              <a:t>For many aboriginal communities, eclipses associated with fear</a:t>
            </a:r>
            <a:endParaRPr/>
          </a:p>
          <a:p>
            <a:pPr marL="341313" lvl="0" indent="-341313" algn="l" rtl="0">
              <a:lnSpc>
                <a:spcPct val="97000"/>
              </a:lnSpc>
              <a:spcBef>
                <a:spcPts val="800"/>
              </a:spcBef>
              <a:spcAft>
                <a:spcPts val="0"/>
              </a:spcAft>
              <a:buSzPts val="3200"/>
              <a:buChar char="•"/>
            </a:pPr>
            <a:r>
              <a:rPr lang="en-US"/>
              <a:t>Sun associated with woman, Moon a man</a:t>
            </a:r>
            <a:endParaRPr/>
          </a:p>
          <a:p>
            <a:pPr marL="341313" lvl="0" indent="-341313" algn="l" rtl="0">
              <a:lnSpc>
                <a:spcPct val="97000"/>
              </a:lnSpc>
              <a:spcBef>
                <a:spcPts val="800"/>
              </a:spcBef>
              <a:spcAft>
                <a:spcPts val="0"/>
              </a:spcAft>
              <a:buSzPts val="3200"/>
              <a:buChar char="•"/>
            </a:pPr>
            <a:r>
              <a:rPr lang="en-US" u="sng">
                <a:solidFill>
                  <a:srgbClr val="0070C0"/>
                </a:solidFill>
                <a:hlinkClick r:id="rId3">
                  <a:extLst>
                    <a:ext uri="{A12FA001-AC4F-418D-AE19-62706E023703}">
                      <ahyp:hlinkClr xmlns:ahyp="http://schemas.microsoft.com/office/drawing/2018/hyperlinkcolor" val="tx"/>
                    </a:ext>
                  </a:extLst>
                </a:hlinkClick>
              </a:rPr>
              <a:t>link</a:t>
            </a:r>
            <a:r>
              <a:rPr lang="en-US"/>
              <a:t> </a:t>
            </a:r>
            <a:endParaRPr/>
          </a:p>
        </p:txBody>
      </p:sp>
      <p:sp>
        <p:nvSpPr>
          <p:cNvPr id="104" name="Google Shape;104;p2"/>
          <p:cNvSpPr txBox="1">
            <a:spLocks noGrp="1"/>
          </p:cNvSpPr>
          <p:nvPr>
            <p:ph type="title"/>
          </p:nvPr>
        </p:nvSpPr>
        <p:spPr>
          <a:xfrm>
            <a:off x="1217500" y="128600"/>
            <a:ext cx="4573800" cy="1319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Australian Aborigines</a:t>
            </a:r>
            <a:endParaRPr/>
          </a:p>
        </p:txBody>
      </p:sp>
      <p:pic>
        <p:nvPicPr>
          <p:cNvPr id="105" name="Google Shape;105;p2"/>
          <p:cNvPicPr preferRelativeResize="0"/>
          <p:nvPr/>
        </p:nvPicPr>
        <p:blipFill rotWithShape="1">
          <a:blip r:embed="rId4">
            <a:alphaModFix/>
          </a:blip>
          <a:srcRect/>
          <a:stretch/>
        </p:blipFill>
        <p:spPr>
          <a:xfrm>
            <a:off x="5943600" y="304800"/>
            <a:ext cx="3200400" cy="6351563"/>
          </a:xfrm>
          <a:prstGeom prst="rect">
            <a:avLst/>
          </a:prstGeom>
          <a:noFill/>
          <a:ln>
            <a:noFill/>
          </a:ln>
        </p:spPr>
      </p:pic>
      <p:sp>
        <p:nvSpPr>
          <p:cNvPr id="106" name="Google Shape;106;p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0"/>
          <p:cNvSpPr txBox="1">
            <a:spLocks noGrp="1"/>
          </p:cNvSpPr>
          <p:nvPr>
            <p:ph type="body" idx="1"/>
          </p:nvPr>
        </p:nvSpPr>
        <p:spPr>
          <a:xfrm>
            <a:off x="381000" y="4988245"/>
            <a:ext cx="8072120" cy="1676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Historical artwork during solar eclipse of 3 May 1715.  Note city wall and people in everyday life.  Roy. Astron. Soc. </a:t>
            </a:r>
            <a:r>
              <a:rPr lang="en-US" u="sng">
                <a:solidFill>
                  <a:srgbClr val="0070C0"/>
                </a:solidFill>
                <a:hlinkClick r:id="rId3">
                  <a:extLst>
                    <a:ext uri="{A12FA001-AC4F-418D-AE19-62706E023703}">
                      <ahyp:hlinkClr xmlns:ahyp="http://schemas.microsoft.com/office/drawing/2018/hyperlinkcolor" val="tx"/>
                    </a:ext>
                  </a:extLst>
                </a:hlinkClick>
              </a:rPr>
              <a:t>LINK</a:t>
            </a:r>
            <a:endParaRPr>
              <a:solidFill>
                <a:srgbClr val="0070C0"/>
              </a:solidFill>
            </a:endParaRPr>
          </a:p>
        </p:txBody>
      </p:sp>
      <p:sp>
        <p:nvSpPr>
          <p:cNvPr id="266" name="Google Shape;266;p20"/>
          <p:cNvSpPr txBox="1">
            <a:spLocks noGrp="1"/>
          </p:cNvSpPr>
          <p:nvPr>
            <p:ph type="title"/>
          </p:nvPr>
        </p:nvSpPr>
        <p:spPr>
          <a:xfrm>
            <a:off x="0" y="128588"/>
            <a:ext cx="9144000" cy="1056324"/>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1715 Leipzig</a:t>
            </a:r>
            <a:endParaRPr/>
          </a:p>
        </p:txBody>
      </p:sp>
      <p:pic>
        <p:nvPicPr>
          <p:cNvPr id="267" name="Google Shape;267;p20"/>
          <p:cNvPicPr preferRelativeResize="0"/>
          <p:nvPr/>
        </p:nvPicPr>
        <p:blipFill rotWithShape="1">
          <a:blip r:embed="rId4">
            <a:alphaModFix/>
          </a:blip>
          <a:srcRect/>
          <a:stretch/>
        </p:blipFill>
        <p:spPr>
          <a:xfrm>
            <a:off x="381000" y="1184912"/>
            <a:ext cx="8382000" cy="3803333"/>
          </a:xfrm>
          <a:prstGeom prst="rect">
            <a:avLst/>
          </a:prstGeom>
          <a:noFill/>
          <a:ln>
            <a:noFill/>
          </a:ln>
        </p:spPr>
      </p:pic>
      <p:sp>
        <p:nvSpPr>
          <p:cNvPr id="268" name="Google Shape;268;p2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1"/>
          <p:cNvSpPr txBox="1">
            <a:spLocks noGrp="1"/>
          </p:cNvSpPr>
          <p:nvPr>
            <p:ph type="body" idx="1"/>
          </p:nvPr>
        </p:nvSpPr>
        <p:spPr>
          <a:xfrm>
            <a:off x="226060" y="1905000"/>
            <a:ext cx="4803140" cy="4800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i="1"/>
              <a:t>Vision of St. Benedict</a:t>
            </a:r>
            <a:r>
              <a:rPr lang="en-US"/>
              <a:t>, monastery church of Weltenburg, Germany</a:t>
            </a:r>
            <a:endParaRPr/>
          </a:p>
          <a:p>
            <a:pPr marL="341313" lvl="0" indent="-341313" algn="l" rtl="0">
              <a:lnSpc>
                <a:spcPct val="97000"/>
              </a:lnSpc>
              <a:spcBef>
                <a:spcPts val="800"/>
              </a:spcBef>
              <a:spcAft>
                <a:spcPts val="0"/>
              </a:spcAft>
              <a:buSzPts val="3200"/>
              <a:buChar char="•"/>
            </a:pPr>
            <a:r>
              <a:rPr lang="en-US"/>
              <a:t>St. Benedict blessed with vision of creation in beam of sunlight</a:t>
            </a:r>
            <a:endParaRPr/>
          </a:p>
          <a:p>
            <a:pPr marL="741363" lvl="1" indent="-284163" algn="l" rtl="0">
              <a:lnSpc>
                <a:spcPct val="97000"/>
              </a:lnSpc>
              <a:spcBef>
                <a:spcPts val="700"/>
              </a:spcBef>
              <a:spcAft>
                <a:spcPts val="0"/>
              </a:spcAft>
              <a:buSzPts val="2800"/>
              <a:buChar char="–"/>
            </a:pPr>
            <a:r>
              <a:rPr lang="en-US" i="1"/>
              <a:t>May show diamond ring effect and Baily’s beads</a:t>
            </a:r>
            <a:endParaRPr/>
          </a:p>
        </p:txBody>
      </p:sp>
      <p:sp>
        <p:nvSpPr>
          <p:cNvPr id="274" name="Google Shape;274;p21"/>
          <p:cNvSpPr txBox="1">
            <a:spLocks noGrp="1"/>
          </p:cNvSpPr>
          <p:nvPr>
            <p:ph type="title"/>
          </p:nvPr>
        </p:nvSpPr>
        <p:spPr>
          <a:xfrm>
            <a:off x="226060" y="101600"/>
            <a:ext cx="5034281" cy="164084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1735 Cosmas Damian Asam</a:t>
            </a:r>
            <a:endParaRPr sz="4000" b="1"/>
          </a:p>
        </p:txBody>
      </p:sp>
      <p:pic>
        <p:nvPicPr>
          <p:cNvPr id="275" name="Google Shape;275;p21"/>
          <p:cNvPicPr preferRelativeResize="0"/>
          <p:nvPr/>
        </p:nvPicPr>
        <p:blipFill rotWithShape="1">
          <a:blip r:embed="rId3">
            <a:alphaModFix/>
          </a:blip>
          <a:srcRect/>
          <a:stretch/>
        </p:blipFill>
        <p:spPr>
          <a:xfrm>
            <a:off x="5491482" y="132080"/>
            <a:ext cx="3532728" cy="5257800"/>
          </a:xfrm>
          <a:prstGeom prst="rect">
            <a:avLst/>
          </a:prstGeom>
          <a:noFill/>
          <a:ln>
            <a:noFill/>
          </a:ln>
        </p:spPr>
      </p:pic>
      <p:sp>
        <p:nvSpPr>
          <p:cNvPr id="276" name="Google Shape;276;p21"/>
          <p:cNvSpPr txBox="1"/>
          <p:nvPr/>
        </p:nvSpPr>
        <p:spPr>
          <a:xfrm>
            <a:off x="5250181" y="5429071"/>
            <a:ext cx="38862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70C0"/>
                </a:solidFill>
                <a:latin typeface="Arial"/>
                <a:ea typeface="Arial"/>
                <a:cs typeface="Arial"/>
                <a:sym typeface="Arial"/>
              </a:rPr>
              <a:t>Olson &amp; Pasachoff 2011, Astron. Soc. Pacific conf. ser., 441, 205-15 </a:t>
            </a:r>
            <a:endParaRPr/>
          </a:p>
        </p:txBody>
      </p:sp>
      <p:sp>
        <p:nvSpPr>
          <p:cNvPr id="277" name="Google Shape;277;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2"/>
          <p:cNvSpPr txBox="1">
            <a:spLocks noGrp="1"/>
          </p:cNvSpPr>
          <p:nvPr>
            <p:ph type="body" idx="1"/>
          </p:nvPr>
        </p:nvSpPr>
        <p:spPr>
          <a:xfrm>
            <a:off x="342900" y="1625600"/>
            <a:ext cx="4229100" cy="4089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Giuseppe Simonelli et al. Depiction of solar eclipse in ancient Rome.</a:t>
            </a:r>
            <a:endParaRPr/>
          </a:p>
          <a:p>
            <a:pPr marL="341313" lvl="0" indent="-341313" algn="l" rtl="0">
              <a:lnSpc>
                <a:spcPct val="97000"/>
              </a:lnSpc>
              <a:spcBef>
                <a:spcPts val="800"/>
              </a:spcBef>
              <a:spcAft>
                <a:spcPts val="0"/>
              </a:spcAft>
              <a:buSzPts val="3200"/>
              <a:buChar char="•"/>
            </a:pPr>
            <a:r>
              <a:rPr lang="en-US"/>
              <a:t>Dionysus (Bacchus) with legions (left) and followers (right) </a:t>
            </a:r>
            <a:r>
              <a:rPr lang="en-US" u="sng">
                <a:solidFill>
                  <a:srgbClr val="0070C0"/>
                </a:solidFill>
                <a:hlinkClick r:id="rId3">
                  <a:extLst>
                    <a:ext uri="{A12FA001-AC4F-418D-AE19-62706E023703}">
                      <ahyp:hlinkClr xmlns:ahyp="http://schemas.microsoft.com/office/drawing/2018/hyperlinkcolor" val="tx"/>
                    </a:ext>
                  </a:extLst>
                </a:hlinkClick>
              </a:rPr>
              <a:t>LINK </a:t>
            </a:r>
            <a:endParaRPr>
              <a:solidFill>
                <a:srgbClr val="0070C0"/>
              </a:solidFill>
            </a:endParaRPr>
          </a:p>
        </p:txBody>
      </p:sp>
      <p:sp>
        <p:nvSpPr>
          <p:cNvPr id="283" name="Google Shape;283;p22"/>
          <p:cNvSpPr txBox="1">
            <a:spLocks noGrp="1"/>
          </p:cNvSpPr>
          <p:nvPr>
            <p:ph type="title"/>
          </p:nvPr>
        </p:nvSpPr>
        <p:spPr>
          <a:xfrm>
            <a:off x="0" y="128588"/>
            <a:ext cx="4800600" cy="1471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1747 </a:t>
            </a:r>
            <a:r>
              <a:rPr lang="en-US" sz="4000" b="1" i="1"/>
              <a:t>Scientia Eclipsium</a:t>
            </a:r>
            <a:endParaRPr sz="4000" b="1" i="1"/>
          </a:p>
        </p:txBody>
      </p:sp>
      <p:pic>
        <p:nvPicPr>
          <p:cNvPr id="284" name="Google Shape;284;p22"/>
          <p:cNvPicPr preferRelativeResize="0"/>
          <p:nvPr/>
        </p:nvPicPr>
        <p:blipFill rotWithShape="1">
          <a:blip r:embed="rId4">
            <a:alphaModFix/>
          </a:blip>
          <a:srcRect/>
          <a:stretch/>
        </p:blipFill>
        <p:spPr>
          <a:xfrm>
            <a:off x="4953002" y="0"/>
            <a:ext cx="4195317" cy="5877852"/>
          </a:xfrm>
          <a:prstGeom prst="rect">
            <a:avLst/>
          </a:prstGeom>
          <a:noFill/>
          <a:ln>
            <a:noFill/>
          </a:ln>
        </p:spPr>
      </p:pic>
      <p:sp>
        <p:nvSpPr>
          <p:cNvPr id="285" name="Google Shape;285;p22"/>
          <p:cNvSpPr txBox="1"/>
          <p:nvPr/>
        </p:nvSpPr>
        <p:spPr>
          <a:xfrm>
            <a:off x="337820" y="5908624"/>
            <a:ext cx="8686800" cy="83099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0070C0"/>
                </a:solidFill>
                <a:latin typeface="Arial"/>
                <a:ea typeface="Arial"/>
                <a:cs typeface="Arial"/>
                <a:sym typeface="Arial"/>
              </a:rPr>
              <a:t>“Gazing at the unprecedented eclipse, Dionysus says that either God or the sun is in mourning for the suffering of man.</a:t>
            </a:r>
            <a:endParaRPr/>
          </a:p>
        </p:txBody>
      </p:sp>
      <p:sp>
        <p:nvSpPr>
          <p:cNvPr id="286" name="Google Shape;286;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3"/>
          <p:cNvSpPr txBox="1">
            <a:spLocks noGrp="1"/>
          </p:cNvSpPr>
          <p:nvPr>
            <p:ph type="body" idx="1"/>
          </p:nvPr>
        </p:nvSpPr>
        <p:spPr>
          <a:xfrm>
            <a:off x="0" y="1400809"/>
            <a:ext cx="3282022" cy="545719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Antonio de Ulloa, Spanish general, explorer, author and astronomer.  Corona during eclipse, surrounded by stars (‘c’).  </a:t>
            </a:r>
            <a:r>
              <a:rPr lang="en-US" u="sng">
                <a:solidFill>
                  <a:srgbClr val="0070C0"/>
                </a:solidFill>
                <a:hlinkClick r:id="rId3">
                  <a:extLst>
                    <a:ext uri="{A12FA001-AC4F-418D-AE19-62706E023703}">
                      <ahyp:hlinkClr xmlns:ahyp="http://schemas.microsoft.com/office/drawing/2018/hyperlinkcolor" val="tx"/>
                    </a:ext>
                  </a:extLst>
                </a:hlinkClick>
              </a:rPr>
              <a:t>LINK</a:t>
            </a:r>
            <a:endParaRPr>
              <a:solidFill>
                <a:srgbClr val="0070C0"/>
              </a:solidFill>
            </a:endParaRPr>
          </a:p>
        </p:txBody>
      </p:sp>
      <p:sp>
        <p:nvSpPr>
          <p:cNvPr id="292" name="Google Shape;292;p23"/>
          <p:cNvSpPr txBox="1">
            <a:spLocks noGrp="1"/>
          </p:cNvSpPr>
          <p:nvPr>
            <p:ph type="title"/>
          </p:nvPr>
        </p:nvSpPr>
        <p:spPr>
          <a:xfrm>
            <a:off x="0" y="128588"/>
            <a:ext cx="9144000"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June 24, 1778 Corona, A. de Ulloa</a:t>
            </a:r>
            <a:endParaRPr/>
          </a:p>
        </p:txBody>
      </p:sp>
      <p:pic>
        <p:nvPicPr>
          <p:cNvPr id="293" name="Google Shape;293;p23"/>
          <p:cNvPicPr preferRelativeResize="0"/>
          <p:nvPr/>
        </p:nvPicPr>
        <p:blipFill rotWithShape="1">
          <a:blip r:embed="rId4">
            <a:alphaModFix/>
          </a:blip>
          <a:srcRect/>
          <a:stretch/>
        </p:blipFill>
        <p:spPr>
          <a:xfrm>
            <a:off x="3282022" y="1295400"/>
            <a:ext cx="5593708" cy="3733800"/>
          </a:xfrm>
          <a:prstGeom prst="rect">
            <a:avLst/>
          </a:prstGeom>
          <a:noFill/>
          <a:ln>
            <a:noFill/>
          </a:ln>
        </p:spPr>
      </p:pic>
      <p:sp>
        <p:nvSpPr>
          <p:cNvPr id="294" name="Google Shape;294;p23"/>
          <p:cNvSpPr txBox="1"/>
          <p:nvPr/>
        </p:nvSpPr>
        <p:spPr>
          <a:xfrm>
            <a:off x="3745957" y="5457149"/>
            <a:ext cx="4736615"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70C0"/>
                </a:solidFill>
                <a:latin typeface="Arial"/>
                <a:ea typeface="Arial"/>
                <a:cs typeface="Arial"/>
                <a:sym typeface="Arial"/>
              </a:rPr>
              <a:t>Corona during eclipse, surrounded by stars (‘c’).  More scientific realism.  </a:t>
            </a:r>
            <a:r>
              <a:rPr lang="en-US" sz="2400" b="1" i="1" u="sng">
                <a:solidFill>
                  <a:srgbClr val="0070C0"/>
                </a:solidFill>
                <a:latin typeface="Arial"/>
                <a:ea typeface="Arial"/>
                <a:cs typeface="Arial"/>
                <a:sym typeface="Arial"/>
                <a:hlinkClick r:id="rId3">
                  <a:extLst>
                    <a:ext uri="{A12FA001-AC4F-418D-AE19-62706E023703}">
                      <ahyp:hlinkClr xmlns:ahyp="http://schemas.microsoft.com/office/drawing/2018/hyperlinkcolor" val="tx"/>
                    </a:ext>
                  </a:extLst>
                </a:hlinkClick>
              </a:rPr>
              <a:t>LINK</a:t>
            </a:r>
            <a:endParaRPr sz="2400" b="1" i="1">
              <a:solidFill>
                <a:srgbClr val="0070C0"/>
              </a:solidFill>
              <a:latin typeface="Arial"/>
              <a:ea typeface="Arial"/>
              <a:cs typeface="Arial"/>
              <a:sym typeface="Arial"/>
            </a:endParaRPr>
          </a:p>
        </p:txBody>
      </p:sp>
      <p:sp>
        <p:nvSpPr>
          <p:cNvPr id="295" name="Google Shape;295;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0" name="Google Shape;300;p24"/>
          <p:cNvSpPr txBox="1">
            <a:spLocks noGrp="1"/>
          </p:cNvSpPr>
          <p:nvPr>
            <p:ph type="body" idx="1"/>
          </p:nvPr>
        </p:nvSpPr>
        <p:spPr>
          <a:xfrm>
            <a:off x="457200"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a:p>
        </p:txBody>
      </p:sp>
      <p:sp>
        <p:nvSpPr>
          <p:cNvPr id="301" name="Google Shape;301;p24"/>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1827 Gallo Gallina</a:t>
            </a:r>
            <a:endParaRPr sz="4000" b="1"/>
          </a:p>
        </p:txBody>
      </p:sp>
      <p:sp>
        <p:nvSpPr>
          <p:cNvPr id="302" name="Google Shape;302;p2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body" idx="1"/>
          </p:nvPr>
        </p:nvSpPr>
        <p:spPr>
          <a:xfrm>
            <a:off x="126804" y="1783080"/>
            <a:ext cx="4510841" cy="492252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 scientific concepts and ideas were permeating wider popular culture…” </a:t>
            </a:r>
            <a:endParaRPr/>
          </a:p>
          <a:p>
            <a:pPr marL="741363" lvl="1" indent="-284163" algn="l" rtl="0">
              <a:lnSpc>
                <a:spcPct val="97000"/>
              </a:lnSpc>
              <a:spcBef>
                <a:spcPts val="700"/>
              </a:spcBef>
              <a:spcAft>
                <a:spcPts val="0"/>
              </a:spcAft>
              <a:buSzPts val="2400"/>
              <a:buChar char="–"/>
            </a:pPr>
            <a:r>
              <a:rPr lang="en-US" sz="2400"/>
              <a:t>“… Wellington shown eclipsing King George IV and casting a shadow over England but not Ireland.  Wellington favoured Irish Catholic causes…” </a:t>
            </a:r>
            <a:endParaRPr/>
          </a:p>
          <a:p>
            <a:pPr marL="341313" lvl="0" indent="-341313" algn="l" rtl="0">
              <a:lnSpc>
                <a:spcPct val="97000"/>
              </a:lnSpc>
              <a:spcBef>
                <a:spcPts val="800"/>
              </a:spcBef>
              <a:spcAft>
                <a:spcPts val="0"/>
              </a:spcAft>
              <a:buSzPts val="2800"/>
              <a:buChar char="•"/>
            </a:pPr>
            <a:r>
              <a:rPr lang="en-US" sz="2800"/>
              <a:t> (Blatchford 2016)</a:t>
            </a:r>
            <a:endParaRPr/>
          </a:p>
        </p:txBody>
      </p:sp>
      <p:sp>
        <p:nvSpPr>
          <p:cNvPr id="308" name="Google Shape;308;p25"/>
          <p:cNvSpPr txBox="1">
            <a:spLocks noGrp="1"/>
          </p:cNvSpPr>
          <p:nvPr>
            <p:ph type="title"/>
          </p:nvPr>
        </p:nvSpPr>
        <p:spPr>
          <a:xfrm>
            <a:off x="0" y="128588"/>
            <a:ext cx="5171045" cy="1624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1829 Satire: Georgium Sidus</a:t>
            </a:r>
            <a:endParaRPr sz="4000" b="1"/>
          </a:p>
        </p:txBody>
      </p:sp>
      <p:pic>
        <p:nvPicPr>
          <p:cNvPr id="309" name="Google Shape;309;p25"/>
          <p:cNvPicPr preferRelativeResize="0"/>
          <p:nvPr/>
        </p:nvPicPr>
        <p:blipFill rotWithShape="1">
          <a:blip r:embed="rId3">
            <a:alphaModFix/>
          </a:blip>
          <a:srcRect/>
          <a:stretch/>
        </p:blipFill>
        <p:spPr>
          <a:xfrm>
            <a:off x="5328047" y="128588"/>
            <a:ext cx="3551398" cy="5000752"/>
          </a:xfrm>
          <a:prstGeom prst="rect">
            <a:avLst/>
          </a:prstGeom>
          <a:noFill/>
          <a:ln>
            <a:noFill/>
          </a:ln>
        </p:spPr>
      </p:pic>
      <p:sp>
        <p:nvSpPr>
          <p:cNvPr id="310" name="Google Shape;310;p25"/>
          <p:cNvSpPr txBox="1"/>
          <p:nvPr/>
        </p:nvSpPr>
        <p:spPr>
          <a:xfrm>
            <a:off x="4817533" y="5196343"/>
            <a:ext cx="4078845" cy="147732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0070C0"/>
                </a:solidFill>
                <a:latin typeface="Arial"/>
                <a:ea typeface="Arial"/>
                <a:cs typeface="Arial"/>
                <a:sym typeface="Arial"/>
              </a:rPr>
              <a:t>The Irish-born Arthur Wellesley, Duke of Wellington,  then Prime Minister, was attacked for the passage of the Roman Catholic Relief Act.</a:t>
            </a:r>
            <a:endParaRPr sz="1800" b="1" i="1">
              <a:solidFill>
                <a:srgbClr val="0070C0"/>
              </a:solidFill>
              <a:latin typeface="Arial"/>
              <a:ea typeface="Arial"/>
              <a:cs typeface="Arial"/>
              <a:sym typeface="Arial"/>
            </a:endParaRPr>
          </a:p>
        </p:txBody>
      </p:sp>
      <p:sp>
        <p:nvSpPr>
          <p:cNvPr id="311" name="Google Shape;311;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6"/>
          <p:cNvSpPr txBox="1">
            <a:spLocks noGrp="1"/>
          </p:cNvSpPr>
          <p:nvPr>
            <p:ph type="body" idx="1"/>
          </p:nvPr>
        </p:nvSpPr>
        <p:spPr>
          <a:xfrm>
            <a:off x="1" y="1447800"/>
            <a:ext cx="3428999" cy="379984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Johann Christian Schoeller painted this scene depicting crowds of people viewing the July 8, 1842, total solar eclipse over Vienna, Austria.  </a:t>
            </a:r>
            <a:r>
              <a:rPr lang="en-US" sz="2800" u="sng">
                <a:solidFill>
                  <a:srgbClr val="0070C0"/>
                </a:solidFill>
                <a:hlinkClick r:id="rId3">
                  <a:extLst>
                    <a:ext uri="{A12FA001-AC4F-418D-AE19-62706E023703}">
                      <ahyp:hlinkClr xmlns:ahyp="http://schemas.microsoft.com/office/drawing/2018/hyperlinkcolor" val="tx"/>
                    </a:ext>
                  </a:extLst>
                </a:hlinkClick>
              </a:rPr>
              <a:t>LINK</a:t>
            </a:r>
            <a:endParaRPr sz="2800">
              <a:solidFill>
                <a:srgbClr val="0070C0"/>
              </a:solidFill>
            </a:endParaRPr>
          </a:p>
          <a:p>
            <a:pPr marL="341313" lvl="0" indent="-138113" algn="l" rtl="0">
              <a:lnSpc>
                <a:spcPct val="97000"/>
              </a:lnSpc>
              <a:spcBef>
                <a:spcPts val="800"/>
              </a:spcBef>
              <a:spcAft>
                <a:spcPts val="0"/>
              </a:spcAft>
              <a:buSzPts val="3200"/>
              <a:buNone/>
            </a:pPr>
            <a:endParaRPr/>
          </a:p>
        </p:txBody>
      </p:sp>
      <p:sp>
        <p:nvSpPr>
          <p:cNvPr id="317" name="Google Shape;317;p26"/>
          <p:cNvSpPr txBox="1">
            <a:spLocks noGrp="1"/>
          </p:cNvSpPr>
          <p:nvPr>
            <p:ph type="title"/>
          </p:nvPr>
        </p:nvSpPr>
        <p:spPr>
          <a:xfrm>
            <a:off x="0" y="128588"/>
            <a:ext cx="9144000"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1842 Vienna -  Schoeller</a:t>
            </a:r>
            <a:endParaRPr sz="4000" b="1"/>
          </a:p>
        </p:txBody>
      </p:sp>
      <p:pic>
        <p:nvPicPr>
          <p:cNvPr id="318" name="Google Shape;318;p26"/>
          <p:cNvPicPr preferRelativeResize="0"/>
          <p:nvPr/>
        </p:nvPicPr>
        <p:blipFill rotWithShape="1">
          <a:blip r:embed="rId4">
            <a:alphaModFix/>
          </a:blip>
          <a:srcRect/>
          <a:stretch/>
        </p:blipFill>
        <p:spPr>
          <a:xfrm>
            <a:off x="3429000" y="1295400"/>
            <a:ext cx="5438862" cy="3952240"/>
          </a:xfrm>
          <a:prstGeom prst="rect">
            <a:avLst/>
          </a:prstGeom>
          <a:noFill/>
          <a:ln>
            <a:noFill/>
          </a:ln>
        </p:spPr>
      </p:pic>
      <p:sp>
        <p:nvSpPr>
          <p:cNvPr id="319" name="Google Shape;319;p26"/>
          <p:cNvSpPr txBox="1"/>
          <p:nvPr/>
        </p:nvSpPr>
        <p:spPr>
          <a:xfrm>
            <a:off x="1219200" y="5445760"/>
            <a:ext cx="7239000" cy="107721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1">
                <a:solidFill>
                  <a:srgbClr val="0070C0"/>
                </a:solidFill>
                <a:latin typeface="Arial"/>
                <a:ea typeface="Arial"/>
                <a:cs typeface="Arial"/>
                <a:sym typeface="Arial"/>
              </a:rPr>
              <a:t>Eclipses have become something to be enjoyed by all people.</a:t>
            </a:r>
            <a:endParaRPr/>
          </a:p>
        </p:txBody>
      </p:sp>
      <p:sp>
        <p:nvSpPr>
          <p:cNvPr id="320" name="Google Shape;320;p2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7"/>
          <p:cNvSpPr txBox="1">
            <a:spLocks noGrp="1"/>
          </p:cNvSpPr>
          <p:nvPr>
            <p:ph type="body" idx="1"/>
          </p:nvPr>
        </p:nvSpPr>
        <p:spPr>
          <a:xfrm>
            <a:off x="132081" y="1227375"/>
            <a:ext cx="4267199"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“Jean Jacques Grandville … shows an eclipse as a kiss between two lovers … rudely intruded upon by the gaze of an array of observational devices and, by implication, the bustling middle classes.” </a:t>
            </a:r>
            <a:endParaRPr/>
          </a:p>
          <a:p>
            <a:pPr marL="341313" lvl="0" indent="-341313" algn="l" rtl="0">
              <a:lnSpc>
                <a:spcPct val="97000"/>
              </a:lnSpc>
              <a:spcBef>
                <a:spcPts val="800"/>
              </a:spcBef>
              <a:spcAft>
                <a:spcPts val="0"/>
              </a:spcAft>
              <a:buSzPts val="2800"/>
              <a:buChar char="•"/>
            </a:pPr>
            <a:r>
              <a:rPr lang="en-US" sz="2800"/>
              <a:t>Blatchford 2016, Olson &amp; Pasachoff 2011</a:t>
            </a:r>
            <a:endParaRPr/>
          </a:p>
        </p:txBody>
      </p:sp>
      <p:sp>
        <p:nvSpPr>
          <p:cNvPr id="326" name="Google Shape;326;p27"/>
          <p:cNvSpPr txBox="1">
            <a:spLocks noGrp="1"/>
          </p:cNvSpPr>
          <p:nvPr>
            <p:ph type="title"/>
          </p:nvPr>
        </p:nvSpPr>
        <p:spPr>
          <a:xfrm>
            <a:off x="0" y="128588"/>
            <a:ext cx="4572000"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1844 Grandville</a:t>
            </a:r>
            <a:endParaRPr/>
          </a:p>
        </p:txBody>
      </p:sp>
      <p:pic>
        <p:nvPicPr>
          <p:cNvPr id="327" name="Google Shape;327;p27"/>
          <p:cNvPicPr preferRelativeResize="0"/>
          <p:nvPr/>
        </p:nvPicPr>
        <p:blipFill rotWithShape="1">
          <a:blip r:embed="rId3">
            <a:alphaModFix/>
          </a:blip>
          <a:srcRect/>
          <a:stretch/>
        </p:blipFill>
        <p:spPr>
          <a:xfrm>
            <a:off x="4572000" y="138748"/>
            <a:ext cx="4592320" cy="5784670"/>
          </a:xfrm>
          <a:prstGeom prst="rect">
            <a:avLst/>
          </a:prstGeom>
          <a:noFill/>
          <a:ln>
            <a:noFill/>
          </a:ln>
        </p:spPr>
      </p:pic>
      <p:sp>
        <p:nvSpPr>
          <p:cNvPr id="328" name="Google Shape;328;p27"/>
          <p:cNvSpPr txBox="1"/>
          <p:nvPr/>
        </p:nvSpPr>
        <p:spPr>
          <a:xfrm>
            <a:off x="4800600" y="5923418"/>
            <a:ext cx="4191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From: </a:t>
            </a:r>
            <a:r>
              <a:rPr lang="en-US" sz="2400" b="1" i="1">
                <a:solidFill>
                  <a:srgbClr val="0070C0"/>
                </a:solidFill>
                <a:latin typeface="Arial"/>
                <a:ea typeface="Arial"/>
                <a:cs typeface="Arial"/>
                <a:sym typeface="Arial"/>
              </a:rPr>
              <a:t>Un Autre Monde</a:t>
            </a:r>
            <a:r>
              <a:rPr lang="en-US" sz="2400" b="1">
                <a:solidFill>
                  <a:srgbClr val="0070C0"/>
                </a:solidFill>
                <a:latin typeface="Arial"/>
                <a:ea typeface="Arial"/>
                <a:cs typeface="Arial"/>
                <a:sym typeface="Arial"/>
              </a:rPr>
              <a:t>, Grandville 1844</a:t>
            </a:r>
            <a:endParaRPr/>
          </a:p>
        </p:txBody>
      </p:sp>
      <p:sp>
        <p:nvSpPr>
          <p:cNvPr id="329" name="Google Shape;329;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28"/>
          <p:cNvSpPr txBox="1">
            <a:spLocks noGrp="1"/>
          </p:cNvSpPr>
          <p:nvPr>
            <p:ph type="body" idx="1"/>
          </p:nvPr>
        </p:nvSpPr>
        <p:spPr>
          <a:xfrm>
            <a:off x="457200"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a:p>
        </p:txBody>
      </p:sp>
      <p:sp>
        <p:nvSpPr>
          <p:cNvPr id="335" name="Google Shape;335;p28"/>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1869 Columbus – J.S.C. Abbott</a:t>
            </a:r>
            <a:endParaRPr/>
          </a:p>
        </p:txBody>
      </p:sp>
      <p:sp>
        <p:nvSpPr>
          <p:cNvPr id="336" name="Google Shape;336;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9"/>
          <p:cNvSpPr txBox="1">
            <a:spLocks noGrp="1"/>
          </p:cNvSpPr>
          <p:nvPr>
            <p:ph type="body" idx="1"/>
          </p:nvPr>
        </p:nvSpPr>
        <p:spPr>
          <a:xfrm>
            <a:off x="86361" y="1562100"/>
            <a:ext cx="3495039" cy="50672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“Magnificent [chromium lithograph of] pastel drawing by Etienne L. Trouvelot of the Sun's corona during the total solar eclipse of 1878 May 29.”</a:t>
            </a:r>
            <a:endParaRPr/>
          </a:p>
          <a:p>
            <a:pPr marL="341313" lvl="0" indent="-138113" algn="l" rtl="0">
              <a:lnSpc>
                <a:spcPct val="97000"/>
              </a:lnSpc>
              <a:spcBef>
                <a:spcPts val="800"/>
              </a:spcBef>
              <a:spcAft>
                <a:spcPts val="0"/>
              </a:spcAft>
              <a:buSzPts val="3200"/>
              <a:buNone/>
            </a:pPr>
            <a:endParaRPr/>
          </a:p>
        </p:txBody>
      </p:sp>
      <p:sp>
        <p:nvSpPr>
          <p:cNvPr id="342" name="Google Shape;342;p29"/>
          <p:cNvSpPr txBox="1">
            <a:spLocks noGrp="1"/>
          </p:cNvSpPr>
          <p:nvPr>
            <p:ph type="title"/>
          </p:nvPr>
        </p:nvSpPr>
        <p:spPr>
          <a:xfrm>
            <a:off x="0" y="128588"/>
            <a:ext cx="9144000" cy="132556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1878 Corona – E. Trouvelot</a:t>
            </a:r>
            <a:endParaRPr sz="4000" b="1"/>
          </a:p>
        </p:txBody>
      </p:sp>
      <p:pic>
        <p:nvPicPr>
          <p:cNvPr id="343" name="Google Shape;343;p29"/>
          <p:cNvPicPr preferRelativeResize="0"/>
          <p:nvPr/>
        </p:nvPicPr>
        <p:blipFill rotWithShape="1">
          <a:blip r:embed="rId3">
            <a:alphaModFix/>
          </a:blip>
          <a:srcRect/>
          <a:stretch/>
        </p:blipFill>
        <p:spPr>
          <a:xfrm>
            <a:off x="3810001" y="1562100"/>
            <a:ext cx="5308600" cy="4005234"/>
          </a:xfrm>
          <a:prstGeom prst="rect">
            <a:avLst/>
          </a:prstGeom>
          <a:noFill/>
          <a:ln>
            <a:noFill/>
          </a:ln>
        </p:spPr>
      </p:pic>
      <p:sp>
        <p:nvSpPr>
          <p:cNvPr id="344" name="Google Shape;344;p29"/>
          <p:cNvSpPr txBox="1"/>
          <p:nvPr/>
        </p:nvSpPr>
        <p:spPr>
          <a:xfrm>
            <a:off x="4064001" y="5634298"/>
            <a:ext cx="4800599" cy="110799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Credit: American expedition to Wyoming.  </a:t>
            </a:r>
            <a:r>
              <a:rPr lang="en-US" sz="2400" b="1" u="sng">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2400" b="1">
              <a:solidFill>
                <a:srgbClr val="0070C0"/>
              </a:solidFill>
              <a:latin typeface="Arial"/>
              <a:ea typeface="Arial"/>
              <a:cs typeface="Arial"/>
              <a:sym typeface="Arial"/>
            </a:endParaRPr>
          </a:p>
          <a:p>
            <a:pPr marL="0" marR="0" lvl="0" indent="0" algn="l" rtl="0">
              <a:spcBef>
                <a:spcPts val="0"/>
              </a:spcBef>
              <a:spcAft>
                <a:spcPts val="0"/>
              </a:spcAft>
              <a:buNone/>
            </a:pPr>
            <a:r>
              <a:rPr lang="en-US" sz="1800">
                <a:solidFill>
                  <a:srgbClr val="0070C0"/>
                </a:solidFill>
                <a:latin typeface="Arial"/>
                <a:ea typeface="Arial"/>
                <a:cs typeface="Arial"/>
                <a:sym typeface="Arial"/>
              </a:rPr>
              <a:t> </a:t>
            </a:r>
            <a:endParaRPr/>
          </a:p>
        </p:txBody>
      </p:sp>
      <p:sp>
        <p:nvSpPr>
          <p:cNvPr id="345" name="Google Shape;345;p2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body" idx="1"/>
          </p:nvPr>
        </p:nvSpPr>
        <p:spPr>
          <a:xfrm>
            <a:off x="458000" y="1854825"/>
            <a:ext cx="4495800" cy="4953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Spirals depict alignments of Sun, Moon, horizon during eclipse 3340 BC </a:t>
            </a:r>
            <a:endParaRPr/>
          </a:p>
          <a:p>
            <a:pPr marL="341313" lvl="0" indent="-341313" algn="l" rtl="0">
              <a:lnSpc>
                <a:spcPct val="97000"/>
              </a:lnSpc>
              <a:spcBef>
                <a:spcPts val="800"/>
              </a:spcBef>
              <a:spcAft>
                <a:spcPts val="0"/>
              </a:spcAft>
              <a:buSzPts val="3200"/>
              <a:buChar char="•"/>
            </a:pPr>
            <a:r>
              <a:rPr lang="en-US"/>
              <a:t>Basin held burnt bones from about 48 people</a:t>
            </a:r>
            <a:endParaRPr/>
          </a:p>
          <a:p>
            <a:pPr marL="741363" lvl="1" indent="-284163" algn="l" rtl="0">
              <a:lnSpc>
                <a:spcPct val="97000"/>
              </a:lnSpc>
              <a:spcBef>
                <a:spcPts val="700"/>
              </a:spcBef>
              <a:spcAft>
                <a:spcPts val="0"/>
              </a:spcAft>
              <a:buSzPts val="2800"/>
              <a:buChar char="–"/>
            </a:pPr>
            <a:r>
              <a:rPr lang="en-US"/>
              <a:t>Human sacrifices to save the sky god (Sun)?  </a:t>
            </a:r>
            <a:r>
              <a:rPr lang="en-US" u="sng">
                <a:solidFill>
                  <a:srgbClr val="0070C0"/>
                </a:solidFill>
                <a:hlinkClick r:id="rId3">
                  <a:extLst>
                    <a:ext uri="{A12FA001-AC4F-418D-AE19-62706E023703}">
                      <ahyp:hlinkClr xmlns:ahyp="http://schemas.microsoft.com/office/drawing/2018/hyperlinkcolor" val="tx"/>
                    </a:ext>
                  </a:extLst>
                </a:hlinkClick>
              </a:rPr>
              <a:t>Link</a:t>
            </a:r>
            <a:endParaRPr>
              <a:solidFill>
                <a:srgbClr val="0070C0"/>
              </a:solidFill>
            </a:endParaRPr>
          </a:p>
        </p:txBody>
      </p:sp>
      <p:sp>
        <p:nvSpPr>
          <p:cNvPr id="112" name="Google Shape;112;p3"/>
          <p:cNvSpPr txBox="1">
            <a:spLocks noGrp="1"/>
          </p:cNvSpPr>
          <p:nvPr>
            <p:ph type="title"/>
          </p:nvPr>
        </p:nvSpPr>
        <p:spPr>
          <a:xfrm>
            <a:off x="457988" y="421413"/>
            <a:ext cx="8228100" cy="1433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Nov 30, 3340 BC Loughcrew, Ireland</a:t>
            </a:r>
            <a:endParaRPr/>
          </a:p>
        </p:txBody>
      </p:sp>
      <p:pic>
        <p:nvPicPr>
          <p:cNvPr id="113" name="Google Shape;113;p3"/>
          <p:cNvPicPr preferRelativeResize="0"/>
          <p:nvPr/>
        </p:nvPicPr>
        <p:blipFill rotWithShape="1">
          <a:blip r:embed="rId4">
            <a:alphaModFix/>
          </a:blip>
          <a:srcRect/>
          <a:stretch/>
        </p:blipFill>
        <p:spPr>
          <a:xfrm>
            <a:off x="5514957" y="1583266"/>
            <a:ext cx="3237989" cy="2683933"/>
          </a:xfrm>
          <a:prstGeom prst="rect">
            <a:avLst/>
          </a:prstGeom>
          <a:noFill/>
          <a:ln>
            <a:noFill/>
          </a:ln>
        </p:spPr>
      </p:pic>
      <p:pic>
        <p:nvPicPr>
          <p:cNvPr id="114" name="Google Shape;114;p3"/>
          <p:cNvPicPr preferRelativeResize="0"/>
          <p:nvPr/>
        </p:nvPicPr>
        <p:blipFill rotWithShape="1">
          <a:blip r:embed="rId5">
            <a:alphaModFix/>
          </a:blip>
          <a:srcRect/>
          <a:stretch/>
        </p:blipFill>
        <p:spPr>
          <a:xfrm>
            <a:off x="5713413" y="4531832"/>
            <a:ext cx="3048000" cy="1924000"/>
          </a:xfrm>
          <a:prstGeom prst="rect">
            <a:avLst/>
          </a:prstGeom>
          <a:noFill/>
          <a:ln>
            <a:noFill/>
          </a:ln>
        </p:spPr>
      </p:pic>
      <p:sp>
        <p:nvSpPr>
          <p:cNvPr id="115" name="Google Shape;115;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0"/>
          <p:cNvSpPr txBox="1">
            <a:spLocks noGrp="1"/>
          </p:cNvSpPr>
          <p:nvPr>
            <p:ph type="body" idx="1"/>
          </p:nvPr>
        </p:nvSpPr>
        <p:spPr>
          <a:xfrm>
            <a:off x="0" y="1651001"/>
            <a:ext cx="3733799" cy="40639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Drawing of crescent-shaped  shadows through leaves by Camille Flammarion during a partial solar eclipse.  </a:t>
            </a:r>
            <a:r>
              <a:rPr lang="en-US" u="sng">
                <a:solidFill>
                  <a:srgbClr val="0070C0"/>
                </a:solidFill>
                <a:hlinkClick r:id="rId3">
                  <a:extLst>
                    <a:ext uri="{A12FA001-AC4F-418D-AE19-62706E023703}">
                      <ahyp:hlinkClr xmlns:ahyp="http://schemas.microsoft.com/office/drawing/2018/hyperlinkcolor" val="tx"/>
                    </a:ext>
                  </a:extLst>
                </a:hlinkClick>
              </a:rPr>
              <a:t>LINK</a:t>
            </a:r>
            <a:endParaRPr>
              <a:solidFill>
                <a:srgbClr val="0070C0"/>
              </a:solidFill>
            </a:endParaRPr>
          </a:p>
        </p:txBody>
      </p:sp>
      <p:sp>
        <p:nvSpPr>
          <p:cNvPr id="351" name="Google Shape;351;p30"/>
          <p:cNvSpPr txBox="1">
            <a:spLocks noGrp="1"/>
          </p:cNvSpPr>
          <p:nvPr>
            <p:ph type="title"/>
          </p:nvPr>
        </p:nvSpPr>
        <p:spPr>
          <a:xfrm>
            <a:off x="0" y="128588"/>
            <a:ext cx="9144000" cy="14081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1880 Crescent Shadows – Flammarion</a:t>
            </a:r>
            <a:endParaRPr/>
          </a:p>
        </p:txBody>
      </p:sp>
      <p:pic>
        <p:nvPicPr>
          <p:cNvPr id="352" name="Google Shape;352;p30"/>
          <p:cNvPicPr preferRelativeResize="0"/>
          <p:nvPr/>
        </p:nvPicPr>
        <p:blipFill rotWithShape="1">
          <a:blip r:embed="rId4">
            <a:alphaModFix/>
          </a:blip>
          <a:srcRect/>
          <a:stretch/>
        </p:blipFill>
        <p:spPr>
          <a:xfrm>
            <a:off x="4038600" y="1536700"/>
            <a:ext cx="4561332" cy="4686300"/>
          </a:xfrm>
          <a:prstGeom prst="rect">
            <a:avLst/>
          </a:prstGeom>
          <a:noFill/>
          <a:ln>
            <a:noFill/>
          </a:ln>
        </p:spPr>
      </p:pic>
      <p:sp>
        <p:nvSpPr>
          <p:cNvPr id="353" name="Google Shape;353;p30"/>
          <p:cNvSpPr txBox="1"/>
          <p:nvPr/>
        </p:nvSpPr>
        <p:spPr>
          <a:xfrm>
            <a:off x="1466850" y="6223000"/>
            <a:ext cx="6210300" cy="40011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0070C0"/>
                </a:solidFill>
                <a:latin typeface="Arial"/>
                <a:ea typeface="Arial"/>
                <a:cs typeface="Arial"/>
                <a:sym typeface="Arial"/>
              </a:rPr>
              <a:t>Eclipse effects are enjoyed for their beauty.</a:t>
            </a:r>
            <a:endParaRPr/>
          </a:p>
        </p:txBody>
      </p:sp>
      <p:sp>
        <p:nvSpPr>
          <p:cNvPr id="354" name="Google Shape;354;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Google Shape;359;p31"/>
          <p:cNvSpPr txBox="1">
            <a:spLocks noGrp="1"/>
          </p:cNvSpPr>
          <p:nvPr>
            <p:ph type="body" idx="1"/>
          </p:nvPr>
        </p:nvSpPr>
        <p:spPr>
          <a:xfrm>
            <a:off x="457200"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a:p>
        </p:txBody>
      </p:sp>
      <p:sp>
        <p:nvSpPr>
          <p:cNvPr id="360" name="Google Shape;360;p31"/>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Oct 31, 1883 M. Miyazawa</a:t>
            </a:r>
            <a:endParaRPr/>
          </a:p>
        </p:txBody>
      </p:sp>
      <p:sp>
        <p:nvSpPr>
          <p:cNvPr id="361" name="Google Shape;361;p3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body" idx="1"/>
          </p:nvPr>
        </p:nvSpPr>
        <p:spPr>
          <a:xfrm>
            <a:off x="0" y="1562099"/>
            <a:ext cx="5486400" cy="343054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i="1"/>
              <a:t>The New Year Painting of Zhang Xian</a:t>
            </a:r>
            <a:r>
              <a:rPr lang="en-US"/>
              <a:t>, China</a:t>
            </a:r>
            <a:endParaRPr/>
          </a:p>
          <a:p>
            <a:pPr marL="341313" lvl="0" indent="-341313" algn="l" rtl="0">
              <a:lnSpc>
                <a:spcPct val="97000"/>
              </a:lnSpc>
              <a:spcBef>
                <a:spcPts val="800"/>
              </a:spcBef>
              <a:spcAft>
                <a:spcPts val="0"/>
              </a:spcAft>
              <a:buSzPts val="3200"/>
              <a:buChar char="•"/>
            </a:pPr>
            <a:r>
              <a:rPr lang="en-US"/>
              <a:t>“Zhang the immortal shooting a pebble bow at a heavenly dog [Tiangou]”, thought to ‘eat’ the sun during eclipses.  </a:t>
            </a:r>
            <a:r>
              <a:rPr lang="en-US" u="sng">
                <a:solidFill>
                  <a:srgbClr val="0070C0"/>
                </a:solidFill>
                <a:hlinkClick r:id="rId3">
                  <a:extLst>
                    <a:ext uri="{A12FA001-AC4F-418D-AE19-62706E023703}">
                      <ahyp:hlinkClr xmlns:ahyp="http://schemas.microsoft.com/office/drawing/2018/hyperlinkcolor" val="tx"/>
                    </a:ext>
                  </a:extLst>
                </a:hlinkClick>
              </a:rPr>
              <a:t>LINK</a:t>
            </a:r>
            <a:endParaRPr>
              <a:solidFill>
                <a:srgbClr val="0070C0"/>
              </a:solidFill>
            </a:endParaRPr>
          </a:p>
        </p:txBody>
      </p:sp>
      <p:sp>
        <p:nvSpPr>
          <p:cNvPr id="367" name="Google Shape;367;p32"/>
          <p:cNvSpPr txBox="1">
            <a:spLocks noGrp="1"/>
          </p:cNvSpPr>
          <p:nvPr>
            <p:ph type="title"/>
          </p:nvPr>
        </p:nvSpPr>
        <p:spPr>
          <a:xfrm>
            <a:off x="0" y="128588"/>
            <a:ext cx="54864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Late 19</a:t>
            </a:r>
            <a:r>
              <a:rPr lang="en-US" sz="4000" b="1" baseline="30000"/>
              <a:t>th</a:t>
            </a:r>
            <a:r>
              <a:rPr lang="en-US" sz="4000" b="1"/>
              <a:t> cent.  Zhang and Tiangou</a:t>
            </a:r>
            <a:endParaRPr sz="4000" b="1"/>
          </a:p>
        </p:txBody>
      </p:sp>
      <p:pic>
        <p:nvPicPr>
          <p:cNvPr id="368" name="Google Shape;368;p32"/>
          <p:cNvPicPr preferRelativeResize="0"/>
          <p:nvPr/>
        </p:nvPicPr>
        <p:blipFill rotWithShape="1">
          <a:blip r:embed="rId4">
            <a:alphaModFix/>
          </a:blip>
          <a:srcRect/>
          <a:stretch/>
        </p:blipFill>
        <p:spPr>
          <a:xfrm>
            <a:off x="5791200" y="118428"/>
            <a:ext cx="3048000" cy="6505433"/>
          </a:xfrm>
          <a:prstGeom prst="rect">
            <a:avLst/>
          </a:prstGeom>
          <a:noFill/>
          <a:ln>
            <a:noFill/>
          </a:ln>
        </p:spPr>
      </p:pic>
      <p:sp>
        <p:nvSpPr>
          <p:cNvPr id="369" name="Google Shape;369;p32"/>
          <p:cNvSpPr txBox="1"/>
          <p:nvPr/>
        </p:nvSpPr>
        <p:spPr>
          <a:xfrm>
            <a:off x="231140" y="4992645"/>
            <a:ext cx="5219700" cy="163121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0070C0"/>
                </a:solidFill>
                <a:latin typeface="Arial"/>
                <a:ea typeface="Arial"/>
                <a:cs typeface="Arial"/>
                <a:sym typeface="Arial"/>
              </a:rPr>
              <a:t>Because of the painting's association with the story of Lady Flower Stamen, a concubine of the first Song Emperor Tai Zu, it is often interpreted as a metaphor for fertility.  Wikimedia.</a:t>
            </a:r>
            <a:endParaRPr/>
          </a:p>
        </p:txBody>
      </p:sp>
      <p:sp>
        <p:nvSpPr>
          <p:cNvPr id="370" name="Google Shape;370;p3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3"/>
          <p:cNvSpPr txBox="1">
            <a:spLocks noGrp="1"/>
          </p:cNvSpPr>
          <p:nvPr>
            <p:ph type="body" idx="1"/>
          </p:nvPr>
        </p:nvSpPr>
        <p:spPr>
          <a:xfrm>
            <a:off x="-1" y="1905318"/>
            <a:ext cx="4114802" cy="3581082"/>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Image from </a:t>
            </a:r>
            <a:r>
              <a:rPr lang="en-US" sz="2800" i="1"/>
              <a:t>On the Moon</a:t>
            </a:r>
            <a:r>
              <a:rPr lang="en-US" sz="2800"/>
              <a:t>, novel by Konstantin Tsilkovsky, 1893 - illustration by A. Gofman.</a:t>
            </a:r>
            <a:endParaRPr/>
          </a:p>
          <a:p>
            <a:pPr marL="741363" lvl="1" indent="-284163" algn="l" rtl="0">
              <a:lnSpc>
                <a:spcPct val="97000"/>
              </a:lnSpc>
              <a:spcBef>
                <a:spcPts val="700"/>
              </a:spcBef>
              <a:spcAft>
                <a:spcPts val="0"/>
              </a:spcAft>
              <a:buSzPts val="2800"/>
              <a:buChar char="–"/>
            </a:pPr>
            <a:r>
              <a:rPr lang="en-US"/>
              <a:t>Two men journey to the Moon to see an eclipse</a:t>
            </a:r>
            <a:endParaRPr/>
          </a:p>
        </p:txBody>
      </p:sp>
      <p:sp>
        <p:nvSpPr>
          <p:cNvPr id="376" name="Google Shape;376;p33"/>
          <p:cNvSpPr txBox="1">
            <a:spLocks noGrp="1"/>
          </p:cNvSpPr>
          <p:nvPr>
            <p:ph type="title"/>
          </p:nvPr>
        </p:nvSpPr>
        <p:spPr>
          <a:xfrm>
            <a:off x="152399" y="93028"/>
            <a:ext cx="3810000" cy="1776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1887 </a:t>
            </a:r>
            <a:r>
              <a:rPr lang="en-US" sz="4000" b="1" i="1"/>
              <a:t>On the Moon</a:t>
            </a:r>
            <a:endParaRPr sz="4000" b="1"/>
          </a:p>
        </p:txBody>
      </p:sp>
      <p:pic>
        <p:nvPicPr>
          <p:cNvPr id="377" name="Google Shape;377;p33"/>
          <p:cNvPicPr preferRelativeResize="0"/>
          <p:nvPr/>
        </p:nvPicPr>
        <p:blipFill rotWithShape="1">
          <a:blip r:embed="rId3">
            <a:alphaModFix/>
          </a:blip>
          <a:srcRect/>
          <a:stretch/>
        </p:blipFill>
        <p:spPr>
          <a:xfrm>
            <a:off x="4114801" y="93028"/>
            <a:ext cx="4746584" cy="6575108"/>
          </a:xfrm>
          <a:prstGeom prst="rect">
            <a:avLst/>
          </a:prstGeom>
          <a:noFill/>
          <a:ln>
            <a:noFill/>
          </a:ln>
        </p:spPr>
      </p:pic>
      <p:sp>
        <p:nvSpPr>
          <p:cNvPr id="378" name="Google Shape;378;p33"/>
          <p:cNvSpPr txBox="1"/>
          <p:nvPr/>
        </p:nvSpPr>
        <p:spPr>
          <a:xfrm>
            <a:off x="152399" y="5638800"/>
            <a:ext cx="396240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Science fiction begins to employ eclipse themes.</a:t>
            </a:r>
            <a:endParaRPr/>
          </a:p>
        </p:txBody>
      </p:sp>
      <p:sp>
        <p:nvSpPr>
          <p:cNvPr id="379" name="Google Shape;379;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4"/>
          <p:cNvSpPr txBox="1">
            <a:spLocks noGrp="1"/>
          </p:cNvSpPr>
          <p:nvPr>
            <p:ph type="body" idx="1"/>
          </p:nvPr>
        </p:nvSpPr>
        <p:spPr>
          <a:xfrm>
            <a:off x="0" y="1493520"/>
            <a:ext cx="4439412" cy="483108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French solar eclipses of 1724 and 1912. Historical artwork of people watching the total solar eclipse of 22 May 1724 (upper left) and the annular solar eclipse of 17 April 1912 (lower right).</a:t>
            </a:r>
            <a:endParaRPr/>
          </a:p>
          <a:p>
            <a:pPr marL="341313" lvl="0" indent="-138113" algn="l" rtl="0">
              <a:lnSpc>
                <a:spcPct val="97000"/>
              </a:lnSpc>
              <a:spcBef>
                <a:spcPts val="800"/>
              </a:spcBef>
              <a:spcAft>
                <a:spcPts val="0"/>
              </a:spcAft>
              <a:buSzPts val="3200"/>
              <a:buNone/>
            </a:pPr>
            <a:endParaRPr/>
          </a:p>
          <a:p>
            <a:pPr marL="341313" lvl="0" indent="-138113" algn="l" rtl="0">
              <a:lnSpc>
                <a:spcPct val="97000"/>
              </a:lnSpc>
              <a:spcBef>
                <a:spcPts val="800"/>
              </a:spcBef>
              <a:spcAft>
                <a:spcPts val="0"/>
              </a:spcAft>
              <a:buSzPts val="3200"/>
              <a:buNone/>
            </a:pPr>
            <a:endParaRPr/>
          </a:p>
        </p:txBody>
      </p:sp>
      <p:sp>
        <p:nvSpPr>
          <p:cNvPr id="385" name="Google Shape;385;p34"/>
          <p:cNvSpPr txBox="1">
            <a:spLocks noGrp="1"/>
          </p:cNvSpPr>
          <p:nvPr>
            <p:ph type="title"/>
          </p:nvPr>
        </p:nvSpPr>
        <p:spPr>
          <a:xfrm>
            <a:off x="0" y="152643"/>
            <a:ext cx="4439400" cy="1433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1912 Paris Eclipses </a:t>
            </a:r>
            <a:endParaRPr/>
          </a:p>
        </p:txBody>
      </p:sp>
      <p:pic>
        <p:nvPicPr>
          <p:cNvPr id="386" name="Google Shape;386;p34"/>
          <p:cNvPicPr preferRelativeResize="0"/>
          <p:nvPr/>
        </p:nvPicPr>
        <p:blipFill rotWithShape="1">
          <a:blip r:embed="rId3">
            <a:alphaModFix/>
          </a:blip>
          <a:srcRect/>
          <a:stretch/>
        </p:blipFill>
        <p:spPr>
          <a:xfrm>
            <a:off x="4474972" y="65088"/>
            <a:ext cx="4704588" cy="5486400"/>
          </a:xfrm>
          <a:prstGeom prst="rect">
            <a:avLst/>
          </a:prstGeom>
          <a:noFill/>
          <a:ln>
            <a:noFill/>
          </a:ln>
        </p:spPr>
      </p:pic>
      <p:sp>
        <p:nvSpPr>
          <p:cNvPr id="387" name="Google Shape;387;p34"/>
          <p:cNvSpPr txBox="1"/>
          <p:nvPr/>
        </p:nvSpPr>
        <p:spPr>
          <a:xfrm>
            <a:off x="4474972" y="5643324"/>
            <a:ext cx="4669028" cy="110799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70C0"/>
                </a:solidFill>
                <a:latin typeface="Arial"/>
                <a:ea typeface="Arial"/>
                <a:cs typeface="Arial"/>
                <a:sym typeface="Arial"/>
              </a:rPr>
              <a:t>Le Petit Journal </a:t>
            </a:r>
            <a:r>
              <a:rPr lang="en-US" sz="2400" b="1" u="sng">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2400" b="1">
              <a:solidFill>
                <a:srgbClr val="0070C0"/>
              </a:solidFill>
              <a:latin typeface="Arial"/>
              <a:ea typeface="Arial"/>
              <a:cs typeface="Arial"/>
              <a:sym typeface="Arial"/>
            </a:endParaRPr>
          </a:p>
          <a:p>
            <a:pPr marL="0" marR="0" lvl="0" indent="0" algn="l" rtl="0">
              <a:spcBef>
                <a:spcPts val="0"/>
              </a:spcBef>
              <a:spcAft>
                <a:spcPts val="0"/>
              </a:spcAft>
              <a:buNone/>
            </a:pPr>
            <a:r>
              <a:rPr lang="en-US" sz="2400" b="1">
                <a:solidFill>
                  <a:srgbClr val="0070C0"/>
                </a:solidFill>
                <a:latin typeface="Arial"/>
                <a:ea typeface="Arial"/>
                <a:cs typeface="Arial"/>
                <a:sym typeface="Arial"/>
              </a:rPr>
              <a:t>Everyone is enjoying eclipses</a:t>
            </a:r>
            <a:endParaRPr/>
          </a:p>
          <a:p>
            <a:pPr marL="0" marR="0" lvl="0" indent="0" algn="l" rtl="0">
              <a:spcBef>
                <a:spcPts val="0"/>
              </a:spcBef>
              <a:spcAft>
                <a:spcPts val="0"/>
              </a:spcAft>
              <a:buNone/>
            </a:pPr>
            <a:endParaRPr sz="1800">
              <a:solidFill>
                <a:srgbClr val="0070C0"/>
              </a:solidFill>
              <a:latin typeface="Arial"/>
              <a:ea typeface="Arial"/>
              <a:cs typeface="Arial"/>
              <a:sym typeface="Arial"/>
            </a:endParaRPr>
          </a:p>
        </p:txBody>
      </p:sp>
      <p:sp>
        <p:nvSpPr>
          <p:cNvPr id="388" name="Google Shape;388;p3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5"/>
          <p:cNvSpPr txBox="1">
            <a:spLocks noGrp="1"/>
          </p:cNvSpPr>
          <p:nvPr>
            <p:ph type="body" idx="1"/>
          </p:nvPr>
        </p:nvSpPr>
        <p:spPr>
          <a:xfrm>
            <a:off x="0" y="1888105"/>
            <a:ext cx="4463700" cy="5278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i="1"/>
              <a:t>Portrait of Ramon Gómez</a:t>
            </a:r>
            <a:endParaRPr/>
          </a:p>
          <a:p>
            <a:pPr marL="341313" lvl="0" indent="-341313" algn="l" rtl="0">
              <a:lnSpc>
                <a:spcPct val="97000"/>
              </a:lnSpc>
              <a:spcBef>
                <a:spcPts val="800"/>
              </a:spcBef>
              <a:spcAft>
                <a:spcPts val="0"/>
              </a:spcAft>
              <a:buSzPts val="2800"/>
              <a:buChar char="•"/>
            </a:pPr>
            <a:r>
              <a:rPr lang="en-US" sz="2800"/>
              <a:t>Diego Rivera [an eclipse aficionado] rushed to roof of Detroit Inst of Art (while painting his famous murals) to witness a partial eclipse. (Blatchford 2016).  </a:t>
            </a:r>
            <a:endParaRPr/>
          </a:p>
          <a:p>
            <a:pPr marL="341312" lvl="0" indent="-341312" algn="l" rtl="0">
              <a:lnSpc>
                <a:spcPct val="97000"/>
              </a:lnSpc>
              <a:spcBef>
                <a:spcPts val="800"/>
              </a:spcBef>
              <a:spcAft>
                <a:spcPts val="0"/>
              </a:spcAft>
              <a:buSzPts val="2800"/>
              <a:buChar char="•"/>
            </a:pPr>
            <a:r>
              <a:rPr lang="en-US" sz="2800" i="1"/>
              <a:t>Note eclipses in eye, palette.</a:t>
            </a:r>
            <a:endParaRPr i="1"/>
          </a:p>
          <a:p>
            <a:pPr marL="341313" lvl="0" indent="-138113" algn="l" rtl="0">
              <a:lnSpc>
                <a:spcPct val="97000"/>
              </a:lnSpc>
              <a:spcBef>
                <a:spcPts val="800"/>
              </a:spcBef>
              <a:spcAft>
                <a:spcPts val="0"/>
              </a:spcAft>
              <a:buSzPts val="3200"/>
              <a:buNone/>
            </a:pPr>
            <a:endParaRPr/>
          </a:p>
        </p:txBody>
      </p:sp>
      <p:sp>
        <p:nvSpPr>
          <p:cNvPr id="394" name="Google Shape;394;p35"/>
          <p:cNvSpPr txBox="1">
            <a:spLocks noGrp="1"/>
          </p:cNvSpPr>
          <p:nvPr>
            <p:ph type="title"/>
          </p:nvPr>
        </p:nvSpPr>
        <p:spPr>
          <a:xfrm>
            <a:off x="-12" y="400200"/>
            <a:ext cx="4463700" cy="1433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1915 Diego Rivera</a:t>
            </a:r>
            <a:endParaRPr/>
          </a:p>
        </p:txBody>
      </p:sp>
      <p:pic>
        <p:nvPicPr>
          <p:cNvPr id="395" name="Google Shape;395;p35"/>
          <p:cNvPicPr preferRelativeResize="0"/>
          <p:nvPr/>
        </p:nvPicPr>
        <p:blipFill rotWithShape="1">
          <a:blip r:embed="rId3">
            <a:alphaModFix/>
          </a:blip>
          <a:srcRect/>
          <a:stretch/>
        </p:blipFill>
        <p:spPr>
          <a:xfrm>
            <a:off x="4463672" y="304800"/>
            <a:ext cx="4695568" cy="5791200"/>
          </a:xfrm>
          <a:prstGeom prst="rect">
            <a:avLst/>
          </a:prstGeom>
          <a:noFill/>
          <a:ln>
            <a:noFill/>
          </a:ln>
        </p:spPr>
      </p:pic>
      <p:sp>
        <p:nvSpPr>
          <p:cNvPr id="396" name="Google Shape;396;p3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6"/>
          <p:cNvSpPr txBox="1">
            <a:spLocks noGrp="1"/>
          </p:cNvSpPr>
          <p:nvPr>
            <p:ph type="body" idx="1"/>
          </p:nvPr>
        </p:nvSpPr>
        <p:spPr>
          <a:xfrm>
            <a:off x="190498" y="1524000"/>
            <a:ext cx="4114801" cy="4876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i="1"/>
              <a:t>Eclipse of the Sun</a:t>
            </a:r>
            <a:endParaRPr/>
          </a:p>
          <a:p>
            <a:pPr marL="341313" lvl="0" indent="-341313" algn="l" rtl="0">
              <a:lnSpc>
                <a:spcPct val="97000"/>
              </a:lnSpc>
              <a:spcBef>
                <a:spcPts val="800"/>
              </a:spcBef>
              <a:spcAft>
                <a:spcPts val="0"/>
              </a:spcAft>
              <a:buSzPts val="2800"/>
              <a:buChar char="•"/>
            </a:pPr>
            <a:r>
              <a:rPr lang="en-US" sz="2800"/>
              <a:t>The almighty American dollar brands the moon as it blacks out the sun</a:t>
            </a:r>
            <a:endParaRPr/>
          </a:p>
          <a:p>
            <a:pPr marL="341313" lvl="0" indent="-341313" algn="l" rtl="0">
              <a:lnSpc>
                <a:spcPct val="97000"/>
              </a:lnSpc>
              <a:spcBef>
                <a:spcPts val="800"/>
              </a:spcBef>
              <a:spcAft>
                <a:spcPts val="0"/>
              </a:spcAft>
              <a:buSzPts val="2400"/>
              <a:buChar char="•"/>
            </a:pPr>
            <a:r>
              <a:rPr lang="en-US" sz="2400"/>
              <a:t>“ … the eclipse becomes a sign of despair and the approaching political apocalypse in an unstable Weimar Republic …”</a:t>
            </a:r>
            <a:endParaRPr/>
          </a:p>
          <a:p>
            <a:pPr marL="341313" lvl="0" indent="-341313" algn="l" rtl="0">
              <a:lnSpc>
                <a:spcPct val="97000"/>
              </a:lnSpc>
              <a:spcBef>
                <a:spcPts val="800"/>
              </a:spcBef>
              <a:spcAft>
                <a:spcPts val="0"/>
              </a:spcAft>
              <a:buSzPts val="2400"/>
              <a:buChar char="•"/>
            </a:pPr>
            <a:r>
              <a:rPr lang="en-US" sz="2400"/>
              <a:t>Laura Valenza </a:t>
            </a:r>
            <a:r>
              <a:rPr lang="en-US" sz="2400" u="sng">
                <a:solidFill>
                  <a:srgbClr val="0070C0"/>
                </a:solidFill>
                <a:hlinkClick r:id="rId3">
                  <a:extLst>
                    <a:ext uri="{A12FA001-AC4F-418D-AE19-62706E023703}">
                      <ahyp:hlinkClr xmlns:ahyp="http://schemas.microsoft.com/office/drawing/2018/hyperlinkcolor" val="tx"/>
                    </a:ext>
                  </a:extLst>
                </a:hlinkClick>
              </a:rPr>
              <a:t>LINK</a:t>
            </a:r>
            <a:endParaRPr sz="2400">
              <a:solidFill>
                <a:srgbClr val="0070C0"/>
              </a:solidFill>
            </a:endParaRPr>
          </a:p>
          <a:p>
            <a:pPr marL="341313" lvl="0" indent="-188913" algn="l" rtl="0">
              <a:lnSpc>
                <a:spcPct val="97000"/>
              </a:lnSpc>
              <a:spcBef>
                <a:spcPts val="800"/>
              </a:spcBef>
              <a:spcAft>
                <a:spcPts val="0"/>
              </a:spcAft>
              <a:buSzPts val="2400"/>
              <a:buNone/>
            </a:pPr>
            <a:endParaRPr sz="2400"/>
          </a:p>
          <a:p>
            <a:pPr marL="341313" lvl="0" indent="-138113" algn="l" rtl="0">
              <a:lnSpc>
                <a:spcPct val="97000"/>
              </a:lnSpc>
              <a:spcBef>
                <a:spcPts val="800"/>
              </a:spcBef>
              <a:spcAft>
                <a:spcPts val="0"/>
              </a:spcAft>
              <a:buSzPts val="3200"/>
              <a:buNone/>
            </a:pPr>
            <a:endParaRPr/>
          </a:p>
          <a:p>
            <a:pPr marL="341313" lvl="0" indent="-138113" algn="l" rtl="0">
              <a:lnSpc>
                <a:spcPct val="97000"/>
              </a:lnSpc>
              <a:spcBef>
                <a:spcPts val="800"/>
              </a:spcBef>
              <a:spcAft>
                <a:spcPts val="0"/>
              </a:spcAft>
              <a:buSzPts val="3200"/>
              <a:buNone/>
            </a:pPr>
            <a:endParaRPr/>
          </a:p>
        </p:txBody>
      </p:sp>
      <p:sp>
        <p:nvSpPr>
          <p:cNvPr id="402" name="Google Shape;402;p36"/>
          <p:cNvSpPr txBox="1">
            <a:spLocks noGrp="1"/>
          </p:cNvSpPr>
          <p:nvPr>
            <p:ph type="title"/>
          </p:nvPr>
        </p:nvSpPr>
        <p:spPr>
          <a:xfrm>
            <a:off x="190499" y="228590"/>
            <a:ext cx="4114800" cy="1319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1926 George Grosz</a:t>
            </a:r>
            <a:endParaRPr/>
          </a:p>
        </p:txBody>
      </p:sp>
      <p:pic>
        <p:nvPicPr>
          <p:cNvPr id="403" name="Google Shape;403;p36"/>
          <p:cNvPicPr preferRelativeResize="0"/>
          <p:nvPr/>
        </p:nvPicPr>
        <p:blipFill rotWithShape="1">
          <a:blip r:embed="rId4">
            <a:alphaModFix/>
          </a:blip>
          <a:srcRect/>
          <a:stretch/>
        </p:blipFill>
        <p:spPr>
          <a:xfrm>
            <a:off x="4382429" y="228600"/>
            <a:ext cx="4761571" cy="5334000"/>
          </a:xfrm>
          <a:prstGeom prst="rect">
            <a:avLst/>
          </a:prstGeom>
          <a:noFill/>
          <a:ln>
            <a:noFill/>
          </a:ln>
        </p:spPr>
      </p:pic>
      <p:sp>
        <p:nvSpPr>
          <p:cNvPr id="404" name="Google Shape;404;p36"/>
          <p:cNvSpPr txBox="1"/>
          <p:nvPr/>
        </p:nvSpPr>
        <p:spPr>
          <a:xfrm>
            <a:off x="4648200" y="5562600"/>
            <a:ext cx="42672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70C0"/>
                </a:solidFill>
                <a:latin typeface="Arial"/>
                <a:ea typeface="Arial"/>
                <a:cs typeface="Arial"/>
                <a:sym typeface="Arial"/>
              </a:rPr>
              <a:t>[Note theme of cross with eclipse above, as in past centuries.]</a:t>
            </a:r>
            <a:endParaRPr/>
          </a:p>
        </p:txBody>
      </p:sp>
      <p:sp>
        <p:nvSpPr>
          <p:cNvPr id="405" name="Google Shape;405;p3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body" idx="1"/>
          </p:nvPr>
        </p:nvSpPr>
        <p:spPr>
          <a:xfrm>
            <a:off x="190500" y="4876800"/>
            <a:ext cx="8763000" cy="1435576"/>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London, Midland and Scotland Railway posters.  </a:t>
            </a:r>
            <a:r>
              <a:rPr lang="en-US" i="1"/>
              <a:t>People are invited to travel to eclipses!</a:t>
            </a:r>
            <a:r>
              <a:rPr lang="en-US"/>
              <a:t>  </a:t>
            </a:r>
            <a:r>
              <a:rPr lang="en-US" sz="2800" u="sng"/>
              <a:t>Left</a:t>
            </a:r>
            <a:r>
              <a:rPr lang="en-US" sz="2800"/>
              <a:t>: Blatchford 2016.  </a:t>
            </a:r>
            <a:r>
              <a:rPr lang="en-US" sz="2800" u="sng"/>
              <a:t>Right</a:t>
            </a:r>
            <a:r>
              <a:rPr lang="en-US" sz="2800"/>
              <a:t>: </a:t>
            </a:r>
            <a:r>
              <a:rPr lang="en-US" sz="2800" u="sng">
                <a:solidFill>
                  <a:srgbClr val="0070C0"/>
                </a:solidFill>
                <a:hlinkClick r:id="rId3">
                  <a:extLst>
                    <a:ext uri="{A12FA001-AC4F-418D-AE19-62706E023703}">
                      <ahyp:hlinkClr xmlns:ahyp="http://schemas.microsoft.com/office/drawing/2018/hyperlinkcolor" val="tx"/>
                    </a:ext>
                  </a:extLst>
                </a:hlinkClick>
              </a:rPr>
              <a:t>LINK</a:t>
            </a:r>
            <a:endParaRPr>
              <a:solidFill>
                <a:srgbClr val="0070C0"/>
              </a:solidFill>
            </a:endParaRPr>
          </a:p>
        </p:txBody>
      </p:sp>
      <p:sp>
        <p:nvSpPr>
          <p:cNvPr id="411" name="Google Shape;411;p37"/>
          <p:cNvSpPr txBox="1">
            <a:spLocks noGrp="1"/>
          </p:cNvSpPr>
          <p:nvPr>
            <p:ph type="title"/>
          </p:nvPr>
        </p:nvSpPr>
        <p:spPr>
          <a:xfrm>
            <a:off x="0" y="0"/>
            <a:ext cx="9144000" cy="1105376"/>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1927 LM&amp;S Railway Posters</a:t>
            </a:r>
            <a:endParaRPr/>
          </a:p>
        </p:txBody>
      </p:sp>
      <p:pic>
        <p:nvPicPr>
          <p:cNvPr id="412" name="Google Shape;412;p37"/>
          <p:cNvPicPr preferRelativeResize="0"/>
          <p:nvPr/>
        </p:nvPicPr>
        <p:blipFill rotWithShape="1">
          <a:blip r:embed="rId4">
            <a:alphaModFix/>
          </a:blip>
          <a:srcRect/>
          <a:stretch/>
        </p:blipFill>
        <p:spPr>
          <a:xfrm>
            <a:off x="0" y="1130775"/>
            <a:ext cx="4419600" cy="3479937"/>
          </a:xfrm>
          <a:prstGeom prst="rect">
            <a:avLst/>
          </a:prstGeom>
          <a:noFill/>
          <a:ln>
            <a:noFill/>
          </a:ln>
        </p:spPr>
      </p:pic>
      <p:pic>
        <p:nvPicPr>
          <p:cNvPr id="413" name="Google Shape;413;p37"/>
          <p:cNvPicPr preferRelativeResize="0"/>
          <p:nvPr/>
        </p:nvPicPr>
        <p:blipFill rotWithShape="1">
          <a:blip r:embed="rId5">
            <a:alphaModFix/>
          </a:blip>
          <a:srcRect/>
          <a:stretch/>
        </p:blipFill>
        <p:spPr>
          <a:xfrm>
            <a:off x="4572000" y="1175531"/>
            <a:ext cx="4328921" cy="3390424"/>
          </a:xfrm>
          <a:prstGeom prst="rect">
            <a:avLst/>
          </a:prstGeom>
          <a:noFill/>
          <a:ln>
            <a:noFill/>
          </a:ln>
        </p:spPr>
      </p:pic>
      <p:sp>
        <p:nvSpPr>
          <p:cNvPr id="414" name="Google Shape;414;p3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8"/>
          <p:cNvSpPr txBox="1">
            <a:spLocks noGrp="1"/>
          </p:cNvSpPr>
          <p:nvPr>
            <p:ph type="body" idx="1"/>
          </p:nvPr>
        </p:nvSpPr>
        <p:spPr>
          <a:xfrm>
            <a:off x="0" y="1447800"/>
            <a:ext cx="4414520" cy="4876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a:t>“According to Zapotec [Oaxaca, Mexico, c. 700 BC – 1521 AD] mythology, the total eclipse is an evil omen that prophesies disaster, warfare, or the end of the world.</a:t>
            </a:r>
            <a:endParaRPr/>
          </a:p>
          <a:p>
            <a:pPr marL="341313" lvl="0" indent="-341313" algn="l" rtl="0">
              <a:lnSpc>
                <a:spcPct val="97000"/>
              </a:lnSpc>
              <a:spcBef>
                <a:spcPts val="800"/>
              </a:spcBef>
              <a:spcAft>
                <a:spcPts val="0"/>
              </a:spcAft>
              <a:buSzPts val="2400"/>
              <a:buChar char="•"/>
            </a:pPr>
            <a:r>
              <a:rPr lang="en-US" sz="2400"/>
              <a:t>In </a:t>
            </a:r>
            <a:r>
              <a:rPr lang="en-US" sz="2400" i="1"/>
              <a:t>Total Eclipse</a:t>
            </a:r>
            <a:r>
              <a:rPr lang="en-US" sz="2400"/>
              <a:t>, a pitch-black moon shields the sun, and the blue heavens are filled with shards of darkness rather than rays of hopeful light.”</a:t>
            </a:r>
            <a:endParaRPr/>
          </a:p>
          <a:p>
            <a:pPr marL="341313" lvl="0" indent="-138113" algn="l" rtl="0">
              <a:lnSpc>
                <a:spcPct val="97000"/>
              </a:lnSpc>
              <a:spcBef>
                <a:spcPts val="800"/>
              </a:spcBef>
              <a:spcAft>
                <a:spcPts val="0"/>
              </a:spcAft>
              <a:buSzPts val="3200"/>
              <a:buNone/>
            </a:pPr>
            <a:endParaRPr/>
          </a:p>
        </p:txBody>
      </p:sp>
      <p:sp>
        <p:nvSpPr>
          <p:cNvPr id="420" name="Google Shape;420;p38"/>
          <p:cNvSpPr txBox="1">
            <a:spLocks noGrp="1"/>
          </p:cNvSpPr>
          <p:nvPr>
            <p:ph type="title"/>
          </p:nvPr>
        </p:nvSpPr>
        <p:spPr>
          <a:xfrm>
            <a:off x="0" y="164148"/>
            <a:ext cx="4414500" cy="12837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1946 Rufino Tamayo</a:t>
            </a:r>
            <a:endParaRPr/>
          </a:p>
        </p:txBody>
      </p:sp>
      <p:pic>
        <p:nvPicPr>
          <p:cNvPr id="421" name="Google Shape;421;p38"/>
          <p:cNvPicPr preferRelativeResize="0"/>
          <p:nvPr/>
        </p:nvPicPr>
        <p:blipFill rotWithShape="1">
          <a:blip r:embed="rId3">
            <a:alphaModFix/>
          </a:blip>
          <a:srcRect/>
          <a:stretch/>
        </p:blipFill>
        <p:spPr>
          <a:xfrm>
            <a:off x="4572000" y="304800"/>
            <a:ext cx="4572000" cy="6096000"/>
          </a:xfrm>
          <a:prstGeom prst="rect">
            <a:avLst/>
          </a:prstGeom>
          <a:noFill/>
          <a:ln>
            <a:noFill/>
          </a:ln>
        </p:spPr>
      </p:pic>
      <p:sp>
        <p:nvSpPr>
          <p:cNvPr id="422" name="Google Shape;422;p38"/>
          <p:cNvSpPr txBox="1"/>
          <p:nvPr/>
        </p:nvSpPr>
        <p:spPr>
          <a:xfrm>
            <a:off x="457200" y="6400800"/>
            <a:ext cx="6553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Heather Cammarata-Seale, </a:t>
            </a:r>
            <a:r>
              <a:rPr lang="en-US" sz="2000" b="1" u="sng">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2000" b="1">
              <a:solidFill>
                <a:srgbClr val="0070C0"/>
              </a:solidFill>
              <a:latin typeface="Arial"/>
              <a:ea typeface="Arial"/>
              <a:cs typeface="Arial"/>
              <a:sym typeface="Arial"/>
            </a:endParaRPr>
          </a:p>
        </p:txBody>
      </p:sp>
      <p:sp>
        <p:nvSpPr>
          <p:cNvPr id="423" name="Google Shape;423;p3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9"/>
          <p:cNvSpPr txBox="1">
            <a:spLocks noGrp="1"/>
          </p:cNvSpPr>
          <p:nvPr>
            <p:ph type="title"/>
          </p:nvPr>
        </p:nvSpPr>
        <p:spPr>
          <a:xfrm>
            <a:off x="152400" y="128588"/>
            <a:ext cx="85328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a:t>Mola art, Panama, mid-20</a:t>
            </a:r>
            <a:r>
              <a:rPr lang="en-US" sz="4000" baseline="30000"/>
              <a:t>th</a:t>
            </a:r>
            <a:r>
              <a:rPr lang="en-US" sz="4000"/>
              <a:t> cent.</a:t>
            </a:r>
            <a:endParaRPr/>
          </a:p>
        </p:txBody>
      </p:sp>
      <p:sp>
        <p:nvSpPr>
          <p:cNvPr id="429" name="Google Shape;429;p39"/>
          <p:cNvSpPr txBox="1">
            <a:spLocks noGrp="1"/>
          </p:cNvSpPr>
          <p:nvPr>
            <p:ph type="body" idx="1"/>
          </p:nvPr>
        </p:nvSpPr>
        <p:spPr>
          <a:xfrm>
            <a:off x="172720" y="1275081"/>
            <a:ext cx="3332480" cy="344931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Textile art from Guna people</a:t>
            </a:r>
            <a:endParaRPr/>
          </a:p>
          <a:p>
            <a:pPr marL="341313" lvl="0" indent="-341313" algn="l" rtl="0">
              <a:lnSpc>
                <a:spcPct val="97000"/>
              </a:lnSpc>
              <a:spcBef>
                <a:spcPts val="800"/>
              </a:spcBef>
              <a:spcAft>
                <a:spcPts val="0"/>
              </a:spcAft>
              <a:buSzPts val="3200"/>
              <a:buChar char="•"/>
            </a:pPr>
            <a:r>
              <a:rPr lang="en-US"/>
              <a:t>Adapted from body painting</a:t>
            </a:r>
            <a:endParaRPr/>
          </a:p>
          <a:p>
            <a:pPr marL="341313" lvl="0" indent="-341313" algn="l" rtl="0">
              <a:lnSpc>
                <a:spcPct val="97000"/>
              </a:lnSpc>
              <a:spcBef>
                <a:spcPts val="800"/>
              </a:spcBef>
              <a:spcAft>
                <a:spcPts val="0"/>
              </a:spcAft>
              <a:buSzPts val="3200"/>
              <a:buChar char="•"/>
            </a:pPr>
            <a:r>
              <a:rPr lang="en-US" u="sng">
                <a:solidFill>
                  <a:srgbClr val="0070C0"/>
                </a:solidFill>
                <a:hlinkClick r:id="rId3">
                  <a:extLst>
                    <a:ext uri="{A12FA001-AC4F-418D-AE19-62706E023703}">
                      <ahyp:hlinkClr xmlns:ahyp="http://schemas.microsoft.com/office/drawing/2018/hyperlinkcolor" val="tx"/>
                    </a:ext>
                  </a:extLst>
                </a:hlinkClick>
              </a:rPr>
              <a:t>LINK1</a:t>
            </a:r>
            <a:endParaRPr>
              <a:solidFill>
                <a:srgbClr val="0070C0"/>
              </a:solidFill>
            </a:endParaRPr>
          </a:p>
          <a:p>
            <a:pPr marL="341313" lvl="0" indent="-341313" algn="l" rtl="0">
              <a:lnSpc>
                <a:spcPct val="97000"/>
              </a:lnSpc>
              <a:spcBef>
                <a:spcPts val="800"/>
              </a:spcBef>
              <a:spcAft>
                <a:spcPts val="0"/>
              </a:spcAft>
              <a:buSzPts val="3200"/>
              <a:buChar char="•"/>
            </a:pPr>
            <a:r>
              <a:rPr lang="en-US" u="sng">
                <a:solidFill>
                  <a:srgbClr val="0070C0"/>
                </a:solidFill>
                <a:hlinkClick r:id="rId4">
                  <a:extLst>
                    <a:ext uri="{A12FA001-AC4F-418D-AE19-62706E023703}">
                      <ahyp:hlinkClr xmlns:ahyp="http://schemas.microsoft.com/office/drawing/2018/hyperlinkcolor" val="tx"/>
                    </a:ext>
                  </a:extLst>
                </a:hlinkClick>
              </a:rPr>
              <a:t>LINK2</a:t>
            </a:r>
            <a:endParaRPr>
              <a:solidFill>
                <a:srgbClr val="0070C0"/>
              </a:solidFill>
            </a:endParaRPr>
          </a:p>
        </p:txBody>
      </p:sp>
      <p:pic>
        <p:nvPicPr>
          <p:cNvPr id="430" name="Google Shape;430;p39"/>
          <p:cNvPicPr preferRelativeResize="0"/>
          <p:nvPr/>
        </p:nvPicPr>
        <p:blipFill rotWithShape="1">
          <a:blip r:embed="rId5">
            <a:alphaModFix/>
          </a:blip>
          <a:srcRect/>
          <a:stretch/>
        </p:blipFill>
        <p:spPr>
          <a:xfrm>
            <a:off x="3810000" y="1310641"/>
            <a:ext cx="4748762" cy="4038600"/>
          </a:xfrm>
          <a:prstGeom prst="rect">
            <a:avLst/>
          </a:prstGeom>
          <a:noFill/>
          <a:ln>
            <a:noFill/>
          </a:ln>
        </p:spPr>
      </p:pic>
      <p:sp>
        <p:nvSpPr>
          <p:cNvPr id="431" name="Google Shape;431;p39"/>
          <p:cNvSpPr txBox="1"/>
          <p:nvPr/>
        </p:nvSpPr>
        <p:spPr>
          <a:xfrm>
            <a:off x="1395962" y="5476242"/>
            <a:ext cx="7162800" cy="120032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70C0"/>
                </a:solidFill>
                <a:latin typeface="Arial"/>
                <a:ea typeface="Arial"/>
                <a:cs typeface="Arial"/>
                <a:sym typeface="Arial"/>
              </a:rPr>
              <a:t>“Albino shoots the Sky Dragon” – ancient story where an albino (a “moon child”) shoots the sky dragon trying to swallow the Moon  </a:t>
            </a:r>
            <a:endParaRPr/>
          </a:p>
        </p:txBody>
      </p:sp>
      <p:sp>
        <p:nvSpPr>
          <p:cNvPr id="432" name="Google Shape;432;p39"/>
          <p:cNvSpPr txBox="1"/>
          <p:nvPr/>
        </p:nvSpPr>
        <p:spPr>
          <a:xfrm>
            <a:off x="626533" y="4794351"/>
            <a:ext cx="3183467"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Photo source: Dr. B. Follensbee, Missouri St. U.</a:t>
            </a:r>
            <a:endParaRPr/>
          </a:p>
        </p:txBody>
      </p:sp>
      <p:sp>
        <p:nvSpPr>
          <p:cNvPr id="433" name="Google Shape;433;p3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a:spLocks noGrp="1"/>
          </p:cNvSpPr>
          <p:nvPr>
            <p:ph type="body" idx="1"/>
          </p:nvPr>
        </p:nvSpPr>
        <p:spPr>
          <a:xfrm>
            <a:off x="0" y="1987928"/>
            <a:ext cx="4800600" cy="464147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Lunar eclipses happen every 5-6 lunations (full Moons) = every 148 or 177 days</a:t>
            </a:r>
            <a:endParaRPr dirty="0"/>
          </a:p>
          <a:p>
            <a:pPr marL="741363" lvl="1" indent="-284163" algn="l" rtl="0">
              <a:lnSpc>
                <a:spcPct val="97000"/>
              </a:lnSpc>
              <a:spcBef>
                <a:spcPts val="700"/>
              </a:spcBef>
              <a:spcAft>
                <a:spcPts val="0"/>
              </a:spcAft>
              <a:buSzPts val="2400"/>
              <a:buChar char="–"/>
            </a:pPr>
            <a:r>
              <a:rPr lang="en-US" sz="2400" dirty="0"/>
              <a:t>Solar eclipses are +/- 2 weeks from each lunar one</a:t>
            </a:r>
            <a:endParaRPr dirty="0"/>
          </a:p>
          <a:p>
            <a:pPr marL="341313" lvl="0" indent="-341313" algn="l" rtl="0">
              <a:lnSpc>
                <a:spcPct val="97000"/>
              </a:lnSpc>
              <a:spcBef>
                <a:spcPts val="800"/>
              </a:spcBef>
              <a:spcAft>
                <a:spcPts val="0"/>
              </a:spcAft>
              <a:buSzPts val="2800"/>
              <a:buChar char="•"/>
            </a:pPr>
            <a:r>
              <a:rPr lang="en-US" sz="2800" dirty="0"/>
              <a:t>Stonehenge:  </a:t>
            </a:r>
            <a:r>
              <a:rPr lang="en-US" sz="2400" dirty="0"/>
              <a:t>56 </a:t>
            </a:r>
            <a:r>
              <a:rPr lang="en-US" sz="2400" b="1" u="sng" dirty="0"/>
              <a:t>Aubrey holes</a:t>
            </a:r>
            <a:r>
              <a:rPr lang="en-US" sz="2400" dirty="0"/>
              <a:t> in ring, can be used to keep track of Sun, Moon 🡪 predict eclipses (T. </a:t>
            </a:r>
            <a:r>
              <a:rPr lang="en-US" sz="2400" dirty="0" err="1"/>
              <a:t>Nordgren</a:t>
            </a:r>
            <a:r>
              <a:rPr lang="en-US" sz="2400" dirty="0"/>
              <a:t> 2016, p37, </a:t>
            </a:r>
            <a:r>
              <a:rPr lang="en-US" sz="2400" i="1" dirty="0"/>
              <a:t>Sun, Moon, Earth)</a:t>
            </a:r>
            <a:endParaRPr sz="2800" dirty="0"/>
          </a:p>
        </p:txBody>
      </p:sp>
      <p:sp>
        <p:nvSpPr>
          <p:cNvPr id="121" name="Google Shape;121;p4"/>
          <p:cNvSpPr txBox="1">
            <a:spLocks noGrp="1"/>
          </p:cNvSpPr>
          <p:nvPr>
            <p:ph type="title"/>
          </p:nvPr>
        </p:nvSpPr>
        <p:spPr>
          <a:xfrm>
            <a:off x="16933" y="16932"/>
            <a:ext cx="4897967" cy="1799546"/>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c. 3000 BC Stonehenge</a:t>
            </a:r>
            <a:endParaRPr dirty="0"/>
          </a:p>
        </p:txBody>
      </p:sp>
      <p:pic>
        <p:nvPicPr>
          <p:cNvPr id="122" name="Google Shape;122;p4"/>
          <p:cNvPicPr preferRelativeResize="0"/>
          <p:nvPr/>
        </p:nvPicPr>
        <p:blipFill rotWithShape="1">
          <a:blip r:embed="rId3">
            <a:alphaModFix/>
          </a:blip>
          <a:srcRect/>
          <a:stretch/>
        </p:blipFill>
        <p:spPr>
          <a:xfrm>
            <a:off x="4914900" y="19050"/>
            <a:ext cx="3810000" cy="2857500"/>
          </a:xfrm>
          <a:prstGeom prst="rect">
            <a:avLst/>
          </a:prstGeom>
          <a:noFill/>
          <a:ln>
            <a:noFill/>
          </a:ln>
        </p:spPr>
      </p:pic>
      <p:pic>
        <p:nvPicPr>
          <p:cNvPr id="123" name="Google Shape;123;p4"/>
          <p:cNvPicPr preferRelativeResize="0"/>
          <p:nvPr/>
        </p:nvPicPr>
        <p:blipFill rotWithShape="1">
          <a:blip r:embed="rId4">
            <a:alphaModFix/>
          </a:blip>
          <a:srcRect/>
          <a:stretch/>
        </p:blipFill>
        <p:spPr>
          <a:xfrm>
            <a:off x="4914900" y="3048000"/>
            <a:ext cx="3835400" cy="3725817"/>
          </a:xfrm>
          <a:prstGeom prst="rect">
            <a:avLst/>
          </a:prstGeom>
          <a:noFill/>
          <a:ln>
            <a:noFill/>
          </a:ln>
        </p:spPr>
      </p:pic>
      <p:sp>
        <p:nvSpPr>
          <p:cNvPr id="124" name="Google Shape;124;p4"/>
          <p:cNvSpPr txBox="1"/>
          <p:nvPr/>
        </p:nvSpPr>
        <p:spPr>
          <a:xfrm>
            <a:off x="5715000" y="2085113"/>
            <a:ext cx="2895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1" u="none" strike="noStrike" cap="none">
                <a:solidFill>
                  <a:schemeClr val="lt1"/>
                </a:solidFill>
                <a:latin typeface="Arial"/>
                <a:ea typeface="Arial"/>
                <a:cs typeface="Arial"/>
                <a:sym typeface="Arial"/>
              </a:rPr>
              <a:t>Stonehenge, Gareth Wiscombe 2007, Wikipedia</a:t>
            </a:r>
            <a:endParaRPr/>
          </a:p>
        </p:txBody>
      </p:sp>
      <p:sp>
        <p:nvSpPr>
          <p:cNvPr id="125" name="Google Shape;125;p4"/>
          <p:cNvSpPr txBox="1"/>
          <p:nvPr/>
        </p:nvSpPr>
        <p:spPr>
          <a:xfrm>
            <a:off x="6019800" y="3987578"/>
            <a:ext cx="13716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7030A0"/>
                </a:solidFill>
                <a:latin typeface="Arial"/>
                <a:ea typeface="Arial"/>
                <a:cs typeface="Arial"/>
                <a:sym typeface="Arial"/>
              </a:rPr>
              <a:t>Aubrey holes in white</a:t>
            </a:r>
            <a:endParaRPr/>
          </a:p>
        </p:txBody>
      </p:sp>
      <p:sp>
        <p:nvSpPr>
          <p:cNvPr id="126" name="Google Shape;126;p4"/>
          <p:cNvSpPr txBox="1"/>
          <p:nvPr/>
        </p:nvSpPr>
        <p:spPr>
          <a:xfrm>
            <a:off x="7505700" y="5798402"/>
            <a:ext cx="17399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0070C0"/>
                </a:solidFill>
                <a:latin typeface="Arial"/>
                <a:ea typeface="Arial"/>
                <a:cs typeface="Arial"/>
                <a:sym typeface="Arial"/>
              </a:rPr>
              <a:t>Drawing by Adamson, Wikimedia</a:t>
            </a:r>
            <a:endParaRPr/>
          </a:p>
        </p:txBody>
      </p:sp>
      <p:sp>
        <p:nvSpPr>
          <p:cNvPr id="127" name="Google Shape;127;p4"/>
          <p:cNvSpPr txBox="1"/>
          <p:nvPr/>
        </p:nvSpPr>
        <p:spPr>
          <a:xfrm>
            <a:off x="16933" y="16932"/>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0"/>
          <p:cNvSpPr txBox="1">
            <a:spLocks noGrp="1"/>
          </p:cNvSpPr>
          <p:nvPr>
            <p:ph type="body" idx="1"/>
          </p:nvPr>
        </p:nvSpPr>
        <p:spPr>
          <a:xfrm>
            <a:off x="0" y="1307211"/>
            <a:ext cx="2684682" cy="4319778"/>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a:t>“Pop artist Roy Lichtenstein was interested in the time lapsed (successive) phases of an eclipse in his Eclipse of the Sun II (1975).”</a:t>
            </a:r>
            <a:endParaRPr/>
          </a:p>
        </p:txBody>
      </p:sp>
      <p:sp>
        <p:nvSpPr>
          <p:cNvPr id="439" name="Google Shape;439;p40"/>
          <p:cNvSpPr txBox="1">
            <a:spLocks noGrp="1"/>
          </p:cNvSpPr>
          <p:nvPr>
            <p:ph type="title"/>
          </p:nvPr>
        </p:nvSpPr>
        <p:spPr>
          <a:xfrm>
            <a:off x="-15240" y="0"/>
            <a:ext cx="9144000" cy="1097756"/>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1975 Lichtenstein</a:t>
            </a:r>
            <a:endParaRPr/>
          </a:p>
        </p:txBody>
      </p:sp>
      <p:pic>
        <p:nvPicPr>
          <p:cNvPr id="440" name="Google Shape;440;p40"/>
          <p:cNvPicPr preferRelativeResize="0"/>
          <p:nvPr/>
        </p:nvPicPr>
        <p:blipFill rotWithShape="1">
          <a:blip r:embed="rId3">
            <a:alphaModFix/>
          </a:blip>
          <a:srcRect/>
          <a:stretch/>
        </p:blipFill>
        <p:spPr>
          <a:xfrm>
            <a:off x="2705002" y="1219200"/>
            <a:ext cx="6438997" cy="4495800"/>
          </a:xfrm>
          <a:prstGeom prst="rect">
            <a:avLst/>
          </a:prstGeom>
          <a:noFill/>
          <a:ln>
            <a:noFill/>
          </a:ln>
        </p:spPr>
      </p:pic>
      <p:sp>
        <p:nvSpPr>
          <p:cNvPr id="441" name="Google Shape;441;p40"/>
          <p:cNvSpPr txBox="1"/>
          <p:nvPr/>
        </p:nvSpPr>
        <p:spPr>
          <a:xfrm>
            <a:off x="304800" y="5924455"/>
            <a:ext cx="3509060" cy="58477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70C0"/>
                </a:solidFill>
                <a:latin typeface="Arial"/>
                <a:ea typeface="Arial"/>
                <a:cs typeface="Arial"/>
                <a:sym typeface="Arial"/>
              </a:rPr>
              <a:t>(Blatchford 2016)</a:t>
            </a:r>
            <a:endParaRPr/>
          </a:p>
        </p:txBody>
      </p:sp>
      <p:sp>
        <p:nvSpPr>
          <p:cNvPr id="442" name="Google Shape;442;p4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1"/>
          <p:cNvSpPr txBox="1">
            <a:spLocks noGrp="1"/>
          </p:cNvSpPr>
          <p:nvPr>
            <p:ph type="body" idx="1"/>
          </p:nvPr>
        </p:nvSpPr>
        <p:spPr>
          <a:xfrm>
            <a:off x="0" y="5410199"/>
            <a:ext cx="9144000" cy="1313543"/>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Eclipses on coins became more popular at the end of the 20</a:t>
            </a:r>
            <a:r>
              <a:rPr lang="en-US" baseline="30000"/>
              <a:t>th</a:t>
            </a:r>
            <a:r>
              <a:rPr lang="en-US"/>
              <a:t> century – and also on stamps.</a:t>
            </a:r>
            <a:endParaRPr/>
          </a:p>
        </p:txBody>
      </p:sp>
      <p:sp>
        <p:nvSpPr>
          <p:cNvPr id="448" name="Google Shape;448;p41"/>
          <p:cNvSpPr txBox="1">
            <a:spLocks noGrp="1"/>
          </p:cNvSpPr>
          <p:nvPr>
            <p:ph type="title"/>
          </p:nvPr>
        </p:nvSpPr>
        <p:spPr>
          <a:xfrm>
            <a:off x="0" y="128588"/>
            <a:ext cx="9144000"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1999, 2017 Stamps, Coin</a:t>
            </a:r>
            <a:endParaRPr/>
          </a:p>
        </p:txBody>
      </p:sp>
      <p:pic>
        <p:nvPicPr>
          <p:cNvPr id="449" name="Google Shape;449;p41"/>
          <p:cNvPicPr preferRelativeResize="0"/>
          <p:nvPr/>
        </p:nvPicPr>
        <p:blipFill rotWithShape="1">
          <a:blip r:embed="rId3">
            <a:alphaModFix/>
          </a:blip>
          <a:srcRect/>
          <a:stretch/>
        </p:blipFill>
        <p:spPr>
          <a:xfrm>
            <a:off x="4587240" y="1143000"/>
            <a:ext cx="4191000" cy="2993572"/>
          </a:xfrm>
          <a:prstGeom prst="rect">
            <a:avLst/>
          </a:prstGeom>
          <a:noFill/>
          <a:ln>
            <a:noFill/>
          </a:ln>
        </p:spPr>
      </p:pic>
      <p:pic>
        <p:nvPicPr>
          <p:cNvPr id="450" name="Google Shape;450;p41"/>
          <p:cNvPicPr preferRelativeResize="0"/>
          <p:nvPr/>
        </p:nvPicPr>
        <p:blipFill rotWithShape="1">
          <a:blip r:embed="rId4">
            <a:alphaModFix/>
          </a:blip>
          <a:srcRect/>
          <a:stretch/>
        </p:blipFill>
        <p:spPr>
          <a:xfrm>
            <a:off x="266700" y="3392045"/>
            <a:ext cx="4000500" cy="1948430"/>
          </a:xfrm>
          <a:prstGeom prst="rect">
            <a:avLst/>
          </a:prstGeom>
          <a:noFill/>
          <a:ln>
            <a:noFill/>
          </a:ln>
        </p:spPr>
      </p:pic>
      <p:pic>
        <p:nvPicPr>
          <p:cNvPr id="451" name="Google Shape;451;p41"/>
          <p:cNvPicPr preferRelativeResize="0"/>
          <p:nvPr/>
        </p:nvPicPr>
        <p:blipFill rotWithShape="1">
          <a:blip r:embed="rId5">
            <a:alphaModFix/>
          </a:blip>
          <a:srcRect/>
          <a:stretch/>
        </p:blipFill>
        <p:spPr>
          <a:xfrm>
            <a:off x="381000" y="1241008"/>
            <a:ext cx="3733800" cy="1834291"/>
          </a:xfrm>
          <a:prstGeom prst="rect">
            <a:avLst/>
          </a:prstGeom>
          <a:noFill/>
          <a:ln>
            <a:noFill/>
          </a:ln>
        </p:spPr>
      </p:pic>
      <p:sp>
        <p:nvSpPr>
          <p:cNvPr id="452" name="Google Shape;452;p41"/>
          <p:cNvSpPr txBox="1"/>
          <p:nvPr/>
        </p:nvSpPr>
        <p:spPr>
          <a:xfrm>
            <a:off x="4572000" y="4206296"/>
            <a:ext cx="4114800" cy="1015663"/>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A) Romania 1999.  B) Hungary 1999.  C) USA 2017.  (Both stamps use F. Espenak’s work!)</a:t>
            </a:r>
            <a:endParaRPr/>
          </a:p>
        </p:txBody>
      </p:sp>
      <p:sp>
        <p:nvSpPr>
          <p:cNvPr id="453" name="Google Shape;453;p41"/>
          <p:cNvSpPr txBox="1"/>
          <p:nvPr/>
        </p:nvSpPr>
        <p:spPr>
          <a:xfrm>
            <a:off x="1970351" y="1135831"/>
            <a:ext cx="7620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7030A0"/>
                </a:solidFill>
                <a:latin typeface="Arial"/>
                <a:ea typeface="Arial"/>
                <a:cs typeface="Arial"/>
                <a:sym typeface="Arial"/>
              </a:rPr>
              <a:t>A</a:t>
            </a:r>
            <a:endParaRPr/>
          </a:p>
        </p:txBody>
      </p:sp>
      <p:sp>
        <p:nvSpPr>
          <p:cNvPr id="454" name="Google Shape;454;p41"/>
          <p:cNvSpPr/>
          <p:nvPr/>
        </p:nvSpPr>
        <p:spPr>
          <a:xfrm>
            <a:off x="4992782" y="1146574"/>
            <a:ext cx="44435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7030A0"/>
                </a:solidFill>
                <a:latin typeface="Arial"/>
                <a:ea typeface="Arial"/>
                <a:cs typeface="Arial"/>
                <a:sym typeface="Arial"/>
              </a:rPr>
              <a:t>B</a:t>
            </a:r>
            <a:endParaRPr/>
          </a:p>
        </p:txBody>
      </p:sp>
      <p:sp>
        <p:nvSpPr>
          <p:cNvPr id="455" name="Google Shape;455;p41"/>
          <p:cNvSpPr/>
          <p:nvPr/>
        </p:nvSpPr>
        <p:spPr>
          <a:xfrm>
            <a:off x="0" y="2860897"/>
            <a:ext cx="48122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7030A0"/>
                </a:solidFill>
                <a:latin typeface="Arial"/>
                <a:ea typeface="Arial"/>
                <a:cs typeface="Arial"/>
                <a:sym typeface="Arial"/>
              </a:rPr>
              <a:t>C</a:t>
            </a:r>
            <a:endParaRPr/>
          </a:p>
        </p:txBody>
      </p:sp>
      <p:sp>
        <p:nvSpPr>
          <p:cNvPr id="456" name="Google Shape;456;p4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2"/>
          <p:cNvSpPr txBox="1">
            <a:spLocks noGrp="1"/>
          </p:cNvSpPr>
          <p:nvPr>
            <p:ph type="body" idx="1"/>
          </p:nvPr>
        </p:nvSpPr>
        <p:spPr>
          <a:xfrm>
            <a:off x="304800" y="1143000"/>
            <a:ext cx="4572000" cy="2362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Partial eclipse on 3 Oct 2005, Clément Bourdin, Europe, similar to de Vos (1625).  </a:t>
            </a:r>
            <a:r>
              <a:rPr lang="en-US" u="sng">
                <a:solidFill>
                  <a:srgbClr val="0070C0"/>
                </a:solidFill>
                <a:hlinkClick r:id="rId3">
                  <a:extLst>
                    <a:ext uri="{A12FA001-AC4F-418D-AE19-62706E023703}">
                      <ahyp:hlinkClr xmlns:ahyp="http://schemas.microsoft.com/office/drawing/2018/hyperlinkcolor" val="tx"/>
                    </a:ext>
                  </a:extLst>
                </a:hlinkClick>
              </a:rPr>
              <a:t>LINK</a:t>
            </a:r>
            <a:endParaRPr>
              <a:solidFill>
                <a:srgbClr val="0070C0"/>
              </a:solidFill>
            </a:endParaRPr>
          </a:p>
        </p:txBody>
      </p:sp>
      <p:sp>
        <p:nvSpPr>
          <p:cNvPr id="462" name="Google Shape;462;p42"/>
          <p:cNvSpPr txBox="1">
            <a:spLocks noGrp="1"/>
          </p:cNvSpPr>
          <p:nvPr>
            <p:ph type="title"/>
          </p:nvPr>
        </p:nvSpPr>
        <p:spPr>
          <a:xfrm>
            <a:off x="0" y="128588"/>
            <a:ext cx="9144000"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2005-09 Artistic Photos</a:t>
            </a:r>
            <a:endParaRPr/>
          </a:p>
        </p:txBody>
      </p:sp>
      <p:pic>
        <p:nvPicPr>
          <p:cNvPr id="463" name="Google Shape;463;p42"/>
          <p:cNvPicPr preferRelativeResize="0"/>
          <p:nvPr/>
        </p:nvPicPr>
        <p:blipFill rotWithShape="1">
          <a:blip r:embed="rId4">
            <a:alphaModFix/>
          </a:blip>
          <a:srcRect/>
          <a:stretch/>
        </p:blipFill>
        <p:spPr>
          <a:xfrm>
            <a:off x="5562599" y="1206501"/>
            <a:ext cx="3211447" cy="2412153"/>
          </a:xfrm>
          <a:prstGeom prst="rect">
            <a:avLst/>
          </a:prstGeom>
          <a:noFill/>
          <a:ln>
            <a:noFill/>
          </a:ln>
        </p:spPr>
      </p:pic>
      <p:pic>
        <p:nvPicPr>
          <p:cNvPr id="464" name="Google Shape;464;p42"/>
          <p:cNvPicPr preferRelativeResize="0"/>
          <p:nvPr/>
        </p:nvPicPr>
        <p:blipFill rotWithShape="1">
          <a:blip r:embed="rId5">
            <a:alphaModFix/>
          </a:blip>
          <a:srcRect/>
          <a:stretch/>
        </p:blipFill>
        <p:spPr>
          <a:xfrm>
            <a:off x="5562599" y="3682155"/>
            <a:ext cx="3099402" cy="3154608"/>
          </a:xfrm>
          <a:prstGeom prst="rect">
            <a:avLst/>
          </a:prstGeom>
          <a:noFill/>
          <a:ln>
            <a:noFill/>
          </a:ln>
        </p:spPr>
      </p:pic>
      <p:sp>
        <p:nvSpPr>
          <p:cNvPr id="465" name="Google Shape;465;p42"/>
          <p:cNvSpPr txBox="1"/>
          <p:nvPr/>
        </p:nvSpPr>
        <p:spPr>
          <a:xfrm>
            <a:off x="419100" y="4243167"/>
            <a:ext cx="4343400" cy="224676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22 July 2009, Yi Chaing, Three Gorges Dam, Hubei, China.  Totality was 6’39” – longest of the 21</a:t>
            </a:r>
            <a:r>
              <a:rPr lang="en-US" sz="2800" baseline="30000">
                <a:solidFill>
                  <a:schemeClr val="dk1"/>
                </a:solidFill>
                <a:latin typeface="Arial"/>
                <a:ea typeface="Arial"/>
                <a:cs typeface="Arial"/>
                <a:sym typeface="Arial"/>
              </a:rPr>
              <a:t>st</a:t>
            </a:r>
            <a:r>
              <a:rPr lang="en-US" sz="2800">
                <a:solidFill>
                  <a:schemeClr val="dk1"/>
                </a:solidFill>
                <a:latin typeface="Arial"/>
                <a:ea typeface="Arial"/>
                <a:cs typeface="Arial"/>
                <a:sym typeface="Arial"/>
              </a:rPr>
              <a:t> century.  </a:t>
            </a:r>
            <a:r>
              <a:rPr lang="en-US" sz="2800" u="sng">
                <a:solidFill>
                  <a:srgbClr val="0070C0"/>
                </a:solidFill>
                <a:latin typeface="Arial"/>
                <a:ea typeface="Arial"/>
                <a:cs typeface="Arial"/>
                <a:sym typeface="Arial"/>
                <a:hlinkClick r:id="rId6">
                  <a:extLst>
                    <a:ext uri="{A12FA001-AC4F-418D-AE19-62706E023703}">
                      <ahyp:hlinkClr xmlns:ahyp="http://schemas.microsoft.com/office/drawing/2018/hyperlinkcolor" val="tx"/>
                    </a:ext>
                  </a:extLst>
                </a:hlinkClick>
              </a:rPr>
              <a:t>LINK</a:t>
            </a:r>
            <a:endParaRPr sz="2800">
              <a:solidFill>
                <a:srgbClr val="0070C0"/>
              </a:solidFill>
              <a:latin typeface="Arial"/>
              <a:ea typeface="Arial"/>
              <a:cs typeface="Arial"/>
              <a:sym typeface="Arial"/>
            </a:endParaRPr>
          </a:p>
        </p:txBody>
      </p:sp>
      <p:sp>
        <p:nvSpPr>
          <p:cNvPr id="466" name="Google Shape;466;p4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70"/>
        <p:cNvGrpSpPr/>
        <p:nvPr/>
      </p:nvGrpSpPr>
      <p:grpSpPr>
        <a:xfrm>
          <a:off x="0" y="0"/>
          <a:ext cx="0" cy="0"/>
          <a:chOff x="0" y="0"/>
          <a:chExt cx="0" cy="0"/>
        </a:xfrm>
      </p:grpSpPr>
      <p:sp>
        <p:nvSpPr>
          <p:cNvPr id="471" name="Google Shape;471;p43"/>
          <p:cNvSpPr txBox="1">
            <a:spLocks noGrp="1"/>
          </p:cNvSpPr>
          <p:nvPr>
            <p:ph type="body" idx="1"/>
          </p:nvPr>
        </p:nvSpPr>
        <p:spPr>
          <a:xfrm>
            <a:off x="457200"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a:p>
        </p:txBody>
      </p:sp>
      <p:sp>
        <p:nvSpPr>
          <p:cNvPr id="472" name="Google Shape;472;p43"/>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2017 Q.T. Luong</a:t>
            </a:r>
            <a:endParaRPr/>
          </a:p>
        </p:txBody>
      </p:sp>
      <p:sp>
        <p:nvSpPr>
          <p:cNvPr id="473" name="Google Shape;473;p4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4"/>
          <p:cNvSpPr txBox="1">
            <a:spLocks noGrp="1"/>
          </p:cNvSpPr>
          <p:nvPr>
            <p:ph type="body" idx="1"/>
          </p:nvPr>
        </p:nvSpPr>
        <p:spPr>
          <a:xfrm>
            <a:off x="305450" y="1197495"/>
            <a:ext cx="5298440" cy="56841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Lunar Eclipse of 27 July 2018</a:t>
            </a:r>
            <a:endParaRPr/>
          </a:p>
        </p:txBody>
      </p:sp>
      <p:sp>
        <p:nvSpPr>
          <p:cNvPr id="479" name="Google Shape;479;p44"/>
          <p:cNvSpPr txBox="1">
            <a:spLocks noGrp="1"/>
          </p:cNvSpPr>
          <p:nvPr>
            <p:ph type="title"/>
          </p:nvPr>
        </p:nvSpPr>
        <p:spPr>
          <a:xfrm>
            <a:off x="0" y="128588"/>
            <a:ext cx="9144000"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2018 Press Photographers: </a:t>
            </a:r>
            <a:r>
              <a:rPr lang="en-US" sz="3600" b="1"/>
              <a:t>Whimsy!</a:t>
            </a:r>
            <a:endParaRPr sz="4000" b="1"/>
          </a:p>
        </p:txBody>
      </p:sp>
      <p:pic>
        <p:nvPicPr>
          <p:cNvPr id="480" name="Google Shape;480;p44"/>
          <p:cNvPicPr preferRelativeResize="0"/>
          <p:nvPr/>
        </p:nvPicPr>
        <p:blipFill rotWithShape="1">
          <a:blip r:embed="rId3">
            <a:alphaModFix/>
          </a:blip>
          <a:srcRect/>
          <a:stretch/>
        </p:blipFill>
        <p:spPr>
          <a:xfrm>
            <a:off x="457201" y="1966690"/>
            <a:ext cx="3429649" cy="2287732"/>
          </a:xfrm>
          <a:prstGeom prst="rect">
            <a:avLst/>
          </a:prstGeom>
          <a:noFill/>
          <a:ln>
            <a:noFill/>
          </a:ln>
        </p:spPr>
      </p:pic>
      <p:pic>
        <p:nvPicPr>
          <p:cNvPr id="481" name="Google Shape;481;p44"/>
          <p:cNvPicPr preferRelativeResize="0"/>
          <p:nvPr/>
        </p:nvPicPr>
        <p:blipFill rotWithShape="1">
          <a:blip r:embed="rId4">
            <a:alphaModFix/>
          </a:blip>
          <a:srcRect/>
          <a:stretch/>
        </p:blipFill>
        <p:spPr>
          <a:xfrm>
            <a:off x="305450" y="4418112"/>
            <a:ext cx="3429649" cy="2287732"/>
          </a:xfrm>
          <a:prstGeom prst="rect">
            <a:avLst/>
          </a:prstGeom>
          <a:noFill/>
          <a:ln>
            <a:noFill/>
          </a:ln>
        </p:spPr>
      </p:pic>
      <p:pic>
        <p:nvPicPr>
          <p:cNvPr id="482" name="Google Shape;482;p44"/>
          <p:cNvPicPr preferRelativeResize="0"/>
          <p:nvPr/>
        </p:nvPicPr>
        <p:blipFill rotWithShape="1">
          <a:blip r:embed="rId5">
            <a:alphaModFix/>
          </a:blip>
          <a:srcRect/>
          <a:stretch/>
        </p:blipFill>
        <p:spPr>
          <a:xfrm>
            <a:off x="5889656" y="2400222"/>
            <a:ext cx="3249264" cy="4264659"/>
          </a:xfrm>
          <a:prstGeom prst="rect">
            <a:avLst/>
          </a:prstGeom>
          <a:noFill/>
          <a:ln>
            <a:noFill/>
          </a:ln>
        </p:spPr>
      </p:pic>
      <p:sp>
        <p:nvSpPr>
          <p:cNvPr id="483" name="Google Shape;483;p44"/>
          <p:cNvSpPr txBox="1"/>
          <p:nvPr/>
        </p:nvSpPr>
        <p:spPr>
          <a:xfrm>
            <a:off x="3886850" y="2209800"/>
            <a:ext cx="1751950" cy="163121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0070C0"/>
                </a:solidFill>
                <a:latin typeface="Arial"/>
                <a:ea typeface="Arial"/>
                <a:cs typeface="Arial"/>
                <a:sym typeface="Arial"/>
              </a:rPr>
              <a:t>Collision with Berlin TV Tower, Christian Merz/EPA</a:t>
            </a:r>
            <a:endParaRPr/>
          </a:p>
        </p:txBody>
      </p:sp>
      <p:sp>
        <p:nvSpPr>
          <p:cNvPr id="484" name="Google Shape;484;p44"/>
          <p:cNvSpPr/>
          <p:nvPr/>
        </p:nvSpPr>
        <p:spPr>
          <a:xfrm>
            <a:off x="3810974" y="4418112"/>
            <a:ext cx="2002806" cy="224676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0070C0"/>
                </a:solidFill>
                <a:latin typeface="Arial"/>
                <a:ea typeface="Arial"/>
                <a:cs typeface="Arial"/>
                <a:sym typeface="Arial"/>
              </a:rPr>
              <a:t>Handball between Apollo (L) and Hera (R), Athens, Aris Messini, AFP, Getty Images</a:t>
            </a:r>
            <a:endParaRPr/>
          </a:p>
        </p:txBody>
      </p:sp>
      <p:sp>
        <p:nvSpPr>
          <p:cNvPr id="485" name="Google Shape;485;p44"/>
          <p:cNvSpPr/>
          <p:nvPr/>
        </p:nvSpPr>
        <p:spPr>
          <a:xfrm>
            <a:off x="5935051" y="1326140"/>
            <a:ext cx="3158473" cy="1015663"/>
          </a:xfrm>
          <a:prstGeom prst="rect">
            <a:avLst/>
          </a:prstGeom>
          <a:solidFill>
            <a:srgbClr val="BCEC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0070C0"/>
                </a:solidFill>
                <a:latin typeface="Arial"/>
                <a:ea typeface="Arial"/>
                <a:cs typeface="Arial"/>
                <a:sym typeface="Arial"/>
              </a:rPr>
              <a:t>Suspended over Qolsärif Mosque, Moscow, Yegor Aleyev, TASS</a:t>
            </a:r>
            <a:endParaRPr/>
          </a:p>
        </p:txBody>
      </p:sp>
      <p:sp>
        <p:nvSpPr>
          <p:cNvPr id="486" name="Google Shape;486;p4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5"/>
          <p:cNvSpPr txBox="1">
            <a:spLocks noGrp="1"/>
          </p:cNvSpPr>
          <p:nvPr>
            <p:ph type="body" idx="1"/>
          </p:nvPr>
        </p:nvSpPr>
        <p:spPr>
          <a:xfrm>
            <a:off x="457200"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Eclipses in art will continue to reflect our changing attitudes toward eclipses and modern methods to record them</a:t>
            </a:r>
            <a:endParaRPr/>
          </a:p>
          <a:p>
            <a:pPr marL="341313" lvl="0" indent="-341313" algn="l" rtl="0">
              <a:lnSpc>
                <a:spcPct val="97000"/>
              </a:lnSpc>
              <a:spcBef>
                <a:spcPts val="800"/>
              </a:spcBef>
              <a:spcAft>
                <a:spcPts val="0"/>
              </a:spcAft>
              <a:buSzPts val="3200"/>
              <a:buChar char="•"/>
            </a:pPr>
            <a:r>
              <a:rPr lang="en-US"/>
              <a:t>Eclipses have now become modern “crowdsourced” events with ever more media coverage</a:t>
            </a:r>
            <a:endParaRPr/>
          </a:p>
        </p:txBody>
      </p:sp>
      <p:sp>
        <p:nvSpPr>
          <p:cNvPr id="492" name="Google Shape;492;p45"/>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2024 And Beyond: ?????</a:t>
            </a:r>
            <a:endParaRPr/>
          </a:p>
        </p:txBody>
      </p:sp>
      <p:sp>
        <p:nvSpPr>
          <p:cNvPr id="493" name="Google Shape;493;p4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6"/>
          <p:cNvSpPr txBox="1">
            <a:spLocks noGrp="1"/>
          </p:cNvSpPr>
          <p:nvPr>
            <p:ph type="title"/>
          </p:nvPr>
        </p:nvSpPr>
        <p:spPr>
          <a:xfrm>
            <a:off x="457200" y="33867"/>
            <a:ext cx="8228012" cy="804333"/>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SUMMARY</a:t>
            </a:r>
            <a:endParaRPr/>
          </a:p>
        </p:txBody>
      </p:sp>
      <p:sp>
        <p:nvSpPr>
          <p:cNvPr id="499" name="Google Shape;499;p46"/>
          <p:cNvSpPr txBox="1">
            <a:spLocks noGrp="1"/>
          </p:cNvSpPr>
          <p:nvPr>
            <p:ph type="body" idx="1"/>
          </p:nvPr>
        </p:nvSpPr>
        <p:spPr>
          <a:xfrm>
            <a:off x="75406" y="846667"/>
            <a:ext cx="8991600" cy="60198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Eclipses recorded in art for &gt; 5000 years</a:t>
            </a:r>
            <a:endParaRPr sz="2000" b="1" dirty="0"/>
          </a:p>
          <a:p>
            <a:pPr marL="341313" lvl="0" indent="-341313" algn="l" rtl="0">
              <a:lnSpc>
                <a:spcPct val="97000"/>
              </a:lnSpc>
              <a:spcBef>
                <a:spcPts val="800"/>
              </a:spcBef>
              <a:spcAft>
                <a:spcPts val="0"/>
              </a:spcAft>
              <a:buSzPts val="2400"/>
              <a:buChar char="•"/>
            </a:pPr>
            <a:r>
              <a:rPr lang="en-US" sz="2400" b="1" dirty="0"/>
              <a:t>Eclipse Art spans all cultures!</a:t>
            </a:r>
            <a:endParaRPr dirty="0"/>
          </a:p>
          <a:p>
            <a:pPr marL="341313" lvl="0" indent="-341313" algn="l" rtl="0">
              <a:lnSpc>
                <a:spcPct val="97000"/>
              </a:lnSpc>
              <a:spcBef>
                <a:spcPts val="800"/>
              </a:spcBef>
              <a:spcAft>
                <a:spcPts val="0"/>
              </a:spcAft>
              <a:buSzPts val="2400"/>
              <a:buChar char="•"/>
            </a:pPr>
            <a:r>
              <a:rPr lang="en-US" sz="2400" b="1" dirty="0">
                <a:solidFill>
                  <a:srgbClr val="0070C0"/>
                </a:solidFill>
              </a:rPr>
              <a:t>Early art -- stylized, tends to bad omens</a:t>
            </a:r>
            <a:endParaRPr sz="2000" b="1" dirty="0">
              <a:solidFill>
                <a:srgbClr val="0070C0"/>
              </a:solidFill>
            </a:endParaRPr>
          </a:p>
          <a:p>
            <a:pPr marL="341313" lvl="0" indent="-341313" algn="l" rtl="0">
              <a:lnSpc>
                <a:spcPct val="97000"/>
              </a:lnSpc>
              <a:spcBef>
                <a:spcPts val="800"/>
              </a:spcBef>
              <a:spcAft>
                <a:spcPts val="0"/>
              </a:spcAft>
              <a:buSzPts val="2400"/>
              <a:buChar char="•"/>
            </a:pPr>
            <a:r>
              <a:rPr lang="en-US" sz="2400" b="1" dirty="0">
                <a:solidFill>
                  <a:srgbClr val="0070C0"/>
                </a:solidFill>
              </a:rPr>
              <a:t>Medieval, Renaissance art – Biblical themes</a:t>
            </a:r>
            <a:endParaRPr sz="2000" b="1" dirty="0">
              <a:solidFill>
                <a:srgbClr val="0070C0"/>
              </a:solidFill>
            </a:endParaRPr>
          </a:p>
          <a:p>
            <a:pPr marL="341313" lvl="0" indent="-341313" algn="l" rtl="0">
              <a:lnSpc>
                <a:spcPct val="97000"/>
              </a:lnSpc>
              <a:spcBef>
                <a:spcPts val="800"/>
              </a:spcBef>
              <a:spcAft>
                <a:spcPts val="0"/>
              </a:spcAft>
              <a:buSzPts val="2400"/>
              <a:buChar char="•"/>
            </a:pPr>
            <a:r>
              <a:rPr lang="en-US" sz="2400" b="1" dirty="0"/>
              <a:t>Enlightenment: Fear gone, more scientifically accurate</a:t>
            </a:r>
            <a:endParaRPr dirty="0"/>
          </a:p>
          <a:p>
            <a:pPr marL="741363" lvl="1" indent="-284163" algn="l" rtl="0">
              <a:lnSpc>
                <a:spcPct val="97000"/>
              </a:lnSpc>
              <a:spcBef>
                <a:spcPts val="700"/>
              </a:spcBef>
              <a:spcAft>
                <a:spcPts val="0"/>
              </a:spcAft>
              <a:buSzPts val="2000"/>
              <a:buChar char="–"/>
            </a:pPr>
            <a:r>
              <a:rPr lang="en-US" sz="2000" b="1" dirty="0"/>
              <a:t>Shows everyday life</a:t>
            </a:r>
            <a:endParaRPr dirty="0"/>
          </a:p>
          <a:p>
            <a:pPr marL="741363" lvl="1" indent="-284163" algn="l" rtl="0">
              <a:lnSpc>
                <a:spcPct val="97000"/>
              </a:lnSpc>
              <a:spcBef>
                <a:spcPts val="700"/>
              </a:spcBef>
              <a:spcAft>
                <a:spcPts val="0"/>
              </a:spcAft>
              <a:buSzPts val="2000"/>
              <a:buChar char="–"/>
            </a:pPr>
            <a:r>
              <a:rPr lang="en-US" sz="2000" b="1" dirty="0"/>
              <a:t>Entered into satirical art</a:t>
            </a:r>
            <a:endParaRPr dirty="0"/>
          </a:p>
          <a:p>
            <a:pPr marL="341313" lvl="0" indent="-341313" algn="l" rtl="0">
              <a:lnSpc>
                <a:spcPct val="97000"/>
              </a:lnSpc>
              <a:spcBef>
                <a:spcPts val="800"/>
              </a:spcBef>
              <a:spcAft>
                <a:spcPts val="0"/>
              </a:spcAft>
              <a:buSzPts val="2400"/>
              <a:buChar char="•"/>
            </a:pPr>
            <a:r>
              <a:rPr lang="en-US" sz="2400" b="1" dirty="0">
                <a:solidFill>
                  <a:srgbClr val="C00000"/>
                </a:solidFill>
              </a:rPr>
              <a:t>Industrial/Gilded age: reflected back on past fear</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dirty="0">
                <a:solidFill>
                  <a:srgbClr val="C00000"/>
                </a:solidFill>
              </a:rPr>
              <a:t>Started to emphasize beauty of eclipses, shadows</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dirty="0">
                <a:solidFill>
                  <a:srgbClr val="C00000"/>
                </a:solidFill>
              </a:rPr>
              <a:t>Showed more everyday people, beginning of travel to eclipses</a:t>
            </a:r>
            <a:endParaRPr dirty="0">
              <a:solidFill>
                <a:srgbClr val="C00000"/>
              </a:solidFill>
            </a:endParaRPr>
          </a:p>
          <a:p>
            <a:pPr marL="341313" lvl="0" indent="-341313" algn="l" rtl="0">
              <a:lnSpc>
                <a:spcPct val="97000"/>
              </a:lnSpc>
              <a:spcBef>
                <a:spcPts val="800"/>
              </a:spcBef>
              <a:spcAft>
                <a:spcPts val="0"/>
              </a:spcAft>
              <a:buSzPts val="2400"/>
              <a:buChar char="•"/>
            </a:pPr>
            <a:r>
              <a:rPr lang="en-US" sz="2400" b="1" dirty="0"/>
              <a:t>20</a:t>
            </a:r>
            <a:r>
              <a:rPr lang="en-US" sz="2400" b="1" baseline="30000" dirty="0"/>
              <a:t>th</a:t>
            </a:r>
            <a:r>
              <a:rPr lang="en-US" sz="2400" b="1" dirty="0"/>
              <a:t> century: reflected in modern art</a:t>
            </a:r>
            <a:endParaRPr dirty="0"/>
          </a:p>
          <a:p>
            <a:pPr marL="741363" lvl="1" indent="-284163" algn="l" rtl="0">
              <a:lnSpc>
                <a:spcPct val="97000"/>
              </a:lnSpc>
              <a:spcBef>
                <a:spcPts val="700"/>
              </a:spcBef>
              <a:spcAft>
                <a:spcPts val="0"/>
              </a:spcAft>
              <a:buSzPts val="2000"/>
              <a:buChar char="–"/>
            </a:pPr>
            <a:r>
              <a:rPr lang="en-US" sz="2000" b="1" dirty="0"/>
              <a:t>Portrayed on more stamps/coins</a:t>
            </a:r>
            <a:endParaRPr dirty="0"/>
          </a:p>
          <a:p>
            <a:pPr marL="341313" lvl="0" indent="-341313" algn="l" rtl="0">
              <a:lnSpc>
                <a:spcPct val="97000"/>
              </a:lnSpc>
              <a:spcBef>
                <a:spcPts val="800"/>
              </a:spcBef>
              <a:spcAft>
                <a:spcPts val="0"/>
              </a:spcAft>
              <a:buSzPts val="2400"/>
              <a:buChar char="•"/>
            </a:pPr>
            <a:r>
              <a:rPr lang="en-US" sz="2400" b="1" dirty="0"/>
              <a:t>21st century: photos become artistic, “trick shots”</a:t>
            </a:r>
            <a:endParaRPr dirty="0"/>
          </a:p>
          <a:p>
            <a:pPr marL="341313" lvl="0" indent="-188913" algn="l" rtl="0">
              <a:lnSpc>
                <a:spcPct val="97000"/>
              </a:lnSpc>
              <a:spcBef>
                <a:spcPts val="800"/>
              </a:spcBef>
              <a:spcAft>
                <a:spcPts val="0"/>
              </a:spcAft>
              <a:buSzPts val="2400"/>
              <a:buNone/>
            </a:pPr>
            <a:endParaRPr sz="2400" b="1" dirty="0"/>
          </a:p>
        </p:txBody>
      </p:sp>
      <p:sp>
        <p:nvSpPr>
          <p:cNvPr id="500" name="Google Shape;500;p4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body" idx="1"/>
          </p:nvPr>
        </p:nvSpPr>
        <p:spPr>
          <a:xfrm>
            <a:off x="25401" y="1151467"/>
            <a:ext cx="4801966" cy="4876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Adams County, S Ohio </a:t>
            </a:r>
            <a:endParaRPr/>
          </a:p>
          <a:p>
            <a:pPr marL="341313" lvl="0" indent="-341313" algn="l" rtl="0">
              <a:lnSpc>
                <a:spcPct val="97000"/>
              </a:lnSpc>
              <a:spcBef>
                <a:spcPts val="800"/>
              </a:spcBef>
              <a:spcAft>
                <a:spcPts val="0"/>
              </a:spcAft>
              <a:buSzPts val="3200"/>
              <a:buChar char="•"/>
            </a:pPr>
            <a:r>
              <a:rPr lang="en-US"/>
              <a:t>Renovated c. 1400 AD</a:t>
            </a:r>
            <a:endParaRPr/>
          </a:p>
          <a:p>
            <a:pPr marL="341313" lvl="0" indent="-341313" algn="l" rtl="0">
              <a:lnSpc>
                <a:spcPct val="97000"/>
              </a:lnSpc>
              <a:spcBef>
                <a:spcPts val="800"/>
              </a:spcBef>
              <a:spcAft>
                <a:spcPts val="0"/>
              </a:spcAft>
              <a:buSzPts val="3200"/>
              <a:buChar char="•"/>
            </a:pPr>
            <a:r>
              <a:rPr lang="en-US"/>
              <a:t>In many native American cultures, eclipses, monster (snake here) swallows Sun</a:t>
            </a:r>
            <a:endParaRPr/>
          </a:p>
          <a:p>
            <a:pPr marL="741363" lvl="1" indent="-284163" algn="l" rtl="0">
              <a:lnSpc>
                <a:spcPct val="97000"/>
              </a:lnSpc>
              <a:spcBef>
                <a:spcPts val="700"/>
              </a:spcBef>
              <a:spcAft>
                <a:spcPts val="0"/>
              </a:spcAft>
              <a:buSzPts val="2800"/>
              <a:buChar char="–"/>
            </a:pPr>
            <a:r>
              <a:rPr lang="en-US"/>
              <a:t>then spits it out or is killed by a hero</a:t>
            </a:r>
            <a:endParaRPr/>
          </a:p>
        </p:txBody>
      </p:sp>
      <p:sp>
        <p:nvSpPr>
          <p:cNvPr id="133" name="Google Shape;133;p5"/>
          <p:cNvSpPr txBox="1">
            <a:spLocks noGrp="1"/>
          </p:cNvSpPr>
          <p:nvPr>
            <p:ph type="title"/>
          </p:nvPr>
        </p:nvSpPr>
        <p:spPr>
          <a:xfrm>
            <a:off x="0" y="26988"/>
            <a:ext cx="9118599" cy="1116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c. 800-100 BC Serpent Mound</a:t>
            </a:r>
            <a:endParaRPr/>
          </a:p>
        </p:txBody>
      </p:sp>
      <p:pic>
        <p:nvPicPr>
          <p:cNvPr id="134" name="Google Shape;134;p5"/>
          <p:cNvPicPr preferRelativeResize="0"/>
          <p:nvPr/>
        </p:nvPicPr>
        <p:blipFill rotWithShape="1">
          <a:blip r:embed="rId3">
            <a:alphaModFix/>
          </a:blip>
          <a:srcRect/>
          <a:stretch/>
        </p:blipFill>
        <p:spPr>
          <a:xfrm>
            <a:off x="4967067" y="3962400"/>
            <a:ext cx="4151533" cy="2712679"/>
          </a:xfrm>
          <a:prstGeom prst="rect">
            <a:avLst/>
          </a:prstGeom>
          <a:noFill/>
          <a:ln>
            <a:noFill/>
          </a:ln>
        </p:spPr>
      </p:pic>
      <p:pic>
        <p:nvPicPr>
          <p:cNvPr id="135" name="Google Shape;135;p5"/>
          <p:cNvPicPr preferRelativeResize="0"/>
          <p:nvPr/>
        </p:nvPicPr>
        <p:blipFill rotWithShape="1">
          <a:blip r:embed="rId4">
            <a:alphaModFix/>
          </a:blip>
          <a:srcRect/>
          <a:stretch/>
        </p:blipFill>
        <p:spPr>
          <a:xfrm rot="5400000">
            <a:off x="6642100" y="1651000"/>
            <a:ext cx="2222500" cy="2400300"/>
          </a:xfrm>
          <a:prstGeom prst="rect">
            <a:avLst/>
          </a:prstGeom>
          <a:noFill/>
          <a:ln>
            <a:noFill/>
          </a:ln>
        </p:spPr>
      </p:pic>
      <p:sp>
        <p:nvSpPr>
          <p:cNvPr id="136" name="Google Shape;136;p5"/>
          <p:cNvSpPr txBox="1"/>
          <p:nvPr/>
        </p:nvSpPr>
        <p:spPr>
          <a:xfrm>
            <a:off x="5166034" y="1171265"/>
            <a:ext cx="3986433"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Squier &amp; Davis, 1848, </a:t>
            </a:r>
            <a:r>
              <a:rPr lang="en-US" sz="1800" i="1">
                <a:solidFill>
                  <a:schemeClr val="dk1"/>
                </a:solidFill>
                <a:latin typeface="Arial"/>
                <a:ea typeface="Arial"/>
                <a:cs typeface="Arial"/>
                <a:sym typeface="Arial"/>
              </a:rPr>
              <a:t>Ancient Monuments of the Mississippi Valley </a:t>
            </a:r>
            <a:endParaRPr/>
          </a:p>
        </p:txBody>
      </p:sp>
      <p:sp>
        <p:nvSpPr>
          <p:cNvPr id="137" name="Google Shape;137;p5"/>
          <p:cNvSpPr txBox="1"/>
          <p:nvPr/>
        </p:nvSpPr>
        <p:spPr>
          <a:xfrm>
            <a:off x="6007100" y="4060103"/>
            <a:ext cx="2971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barry.warmkessel.com</a:t>
            </a:r>
            <a:endParaRPr sz="1800">
              <a:solidFill>
                <a:schemeClr val="lt1"/>
              </a:solidFill>
              <a:latin typeface="Arial"/>
              <a:ea typeface="Arial"/>
              <a:cs typeface="Arial"/>
              <a:sym typeface="Arial"/>
            </a:endParaRPr>
          </a:p>
        </p:txBody>
      </p:sp>
      <p:sp>
        <p:nvSpPr>
          <p:cNvPr id="138" name="Google Shape;138;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a:spLocks noGrp="1"/>
          </p:cNvSpPr>
          <p:nvPr>
            <p:ph type="body" idx="1"/>
          </p:nvPr>
        </p:nvSpPr>
        <p:spPr>
          <a:xfrm>
            <a:off x="25400" y="1706033"/>
            <a:ext cx="4851401" cy="515196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"Star and crescent" coin made during the reign of the Roman emperor Hadrian</a:t>
            </a:r>
            <a:endParaRPr/>
          </a:p>
          <a:p>
            <a:pPr marL="741363" lvl="1" indent="-284163" algn="l" rtl="0">
              <a:lnSpc>
                <a:spcPct val="97000"/>
              </a:lnSpc>
              <a:spcBef>
                <a:spcPts val="700"/>
              </a:spcBef>
              <a:spcAft>
                <a:spcPts val="0"/>
              </a:spcAft>
              <a:buSzPts val="2800"/>
              <a:buChar char="–"/>
            </a:pPr>
            <a:r>
              <a:rPr lang="en-US"/>
              <a:t>inspired by the eclipse of September 3, 118, whose path fell on the northern part of the Roman Empire. (Credit: Richard Jakiel)</a:t>
            </a:r>
            <a:endParaRPr/>
          </a:p>
          <a:p>
            <a:pPr marL="341313" lvl="0" indent="-341313" algn="l" rtl="0">
              <a:lnSpc>
                <a:spcPct val="97000"/>
              </a:lnSpc>
              <a:spcBef>
                <a:spcPts val="800"/>
              </a:spcBef>
              <a:spcAft>
                <a:spcPts val="0"/>
              </a:spcAft>
              <a:buSzPts val="3200"/>
              <a:buChar char="•"/>
            </a:pPr>
            <a:r>
              <a:rPr lang="en-US"/>
              <a:t> </a:t>
            </a:r>
            <a:r>
              <a:rPr lang="en-US" u="sng">
                <a:solidFill>
                  <a:srgbClr val="0070C0"/>
                </a:solidFill>
                <a:hlinkClick r:id="rId3">
                  <a:extLst>
                    <a:ext uri="{A12FA001-AC4F-418D-AE19-62706E023703}">
                      <ahyp:hlinkClr xmlns:ahyp="http://schemas.microsoft.com/office/drawing/2018/hyperlinkcolor" val="tx"/>
                    </a:ext>
                  </a:extLst>
                </a:hlinkClick>
              </a:rPr>
              <a:t>Link</a:t>
            </a:r>
            <a:endParaRPr>
              <a:solidFill>
                <a:srgbClr val="0070C0"/>
              </a:solidFill>
            </a:endParaRPr>
          </a:p>
        </p:txBody>
      </p:sp>
      <p:sp>
        <p:nvSpPr>
          <p:cNvPr id="144" name="Google Shape;144;p6"/>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118 AD Hadrian’s Coin</a:t>
            </a:r>
            <a:endParaRPr/>
          </a:p>
        </p:txBody>
      </p:sp>
      <p:pic>
        <p:nvPicPr>
          <p:cNvPr id="145" name="Google Shape;145;p6"/>
          <p:cNvPicPr preferRelativeResize="0"/>
          <p:nvPr/>
        </p:nvPicPr>
        <p:blipFill rotWithShape="1">
          <a:blip r:embed="rId4">
            <a:alphaModFix/>
          </a:blip>
          <a:srcRect/>
          <a:stretch/>
        </p:blipFill>
        <p:spPr>
          <a:xfrm>
            <a:off x="4876801" y="1905000"/>
            <a:ext cx="4539443" cy="2978150"/>
          </a:xfrm>
          <a:prstGeom prst="rect">
            <a:avLst/>
          </a:prstGeom>
          <a:noFill/>
          <a:ln>
            <a:noFill/>
          </a:ln>
        </p:spPr>
      </p:pic>
      <p:sp>
        <p:nvSpPr>
          <p:cNvPr id="146" name="Google Shape;146;p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txBox="1">
            <a:spLocks noGrp="1"/>
          </p:cNvSpPr>
          <p:nvPr>
            <p:ph type="body" idx="1"/>
          </p:nvPr>
        </p:nvSpPr>
        <p:spPr>
          <a:xfrm>
            <a:off x="457200" y="1600200"/>
            <a:ext cx="4393535" cy="5029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The Sacramentary of Metz, Biblioth. Nat. (Paris), publ. w. permission of Akademische Druck -u. Crucifixion, Metz Sacramentary c. 850.</a:t>
            </a:r>
            <a:endParaRPr/>
          </a:p>
          <a:p>
            <a:pPr marL="341313" lvl="0" indent="-341313" algn="l" rtl="0">
              <a:lnSpc>
                <a:spcPct val="97000"/>
              </a:lnSpc>
              <a:spcBef>
                <a:spcPts val="800"/>
              </a:spcBef>
              <a:spcAft>
                <a:spcPts val="0"/>
              </a:spcAft>
              <a:buSzPts val="3200"/>
              <a:buChar char="•"/>
            </a:pPr>
            <a:r>
              <a:rPr lang="en-US"/>
              <a:t>Represents Church as a mourning Moon</a:t>
            </a:r>
            <a:endParaRPr/>
          </a:p>
          <a:p>
            <a:pPr marL="341313" lvl="0" indent="-341313" algn="l" rtl="0">
              <a:lnSpc>
                <a:spcPct val="97000"/>
              </a:lnSpc>
              <a:spcBef>
                <a:spcPts val="800"/>
              </a:spcBef>
              <a:spcAft>
                <a:spcPts val="0"/>
              </a:spcAft>
              <a:buSzPts val="2800"/>
              <a:buChar char="•"/>
            </a:pPr>
            <a:r>
              <a:rPr lang="en-US" sz="2800">
                <a:solidFill>
                  <a:srgbClr val="0070C0"/>
                </a:solidFill>
              </a:rPr>
              <a:t>Ref</a:t>
            </a:r>
            <a:r>
              <a:rPr lang="en-US">
                <a:solidFill>
                  <a:srgbClr val="0070C0"/>
                </a:solidFill>
              </a:rPr>
              <a:t> </a:t>
            </a:r>
            <a:r>
              <a:rPr lang="en-US" sz="2800" u="sng">
                <a:solidFill>
                  <a:srgbClr val="0070C0"/>
                </a:solidFill>
                <a:hlinkClick r:id="rId3">
                  <a:extLst>
                    <a:ext uri="{A12FA001-AC4F-418D-AE19-62706E023703}">
                      <ahyp:hlinkClr xmlns:ahyp="http://schemas.microsoft.com/office/drawing/2018/hyperlinkcolor" val="tx"/>
                    </a:ext>
                  </a:extLst>
                </a:hlinkClick>
              </a:rPr>
              <a:t>Blatchford 2016 </a:t>
            </a:r>
            <a:endParaRPr>
              <a:solidFill>
                <a:srgbClr val="0070C0"/>
              </a:solidFill>
            </a:endParaRPr>
          </a:p>
        </p:txBody>
      </p:sp>
      <p:sp>
        <p:nvSpPr>
          <p:cNvPr id="152" name="Google Shape;152;p7"/>
          <p:cNvSpPr txBox="1">
            <a:spLocks noGrp="1"/>
          </p:cNvSpPr>
          <p:nvPr>
            <p:ph type="title"/>
          </p:nvPr>
        </p:nvSpPr>
        <p:spPr>
          <a:xfrm>
            <a:off x="423333" y="0"/>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c. 850 AD Metz Sacramentary</a:t>
            </a:r>
            <a:endParaRPr/>
          </a:p>
        </p:txBody>
      </p:sp>
      <p:pic>
        <p:nvPicPr>
          <p:cNvPr id="153" name="Google Shape;153;p7"/>
          <p:cNvPicPr preferRelativeResize="0"/>
          <p:nvPr/>
        </p:nvPicPr>
        <p:blipFill rotWithShape="1">
          <a:blip r:embed="rId4">
            <a:alphaModFix/>
          </a:blip>
          <a:srcRect/>
          <a:stretch/>
        </p:blipFill>
        <p:spPr>
          <a:xfrm>
            <a:off x="4850735" y="1433512"/>
            <a:ext cx="4284798" cy="5424488"/>
          </a:xfrm>
          <a:prstGeom prst="rect">
            <a:avLst/>
          </a:prstGeom>
          <a:noFill/>
          <a:ln>
            <a:noFill/>
          </a:ln>
        </p:spPr>
      </p:pic>
      <p:sp>
        <p:nvSpPr>
          <p:cNvPr id="154" name="Google Shape;154;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body" idx="1"/>
          </p:nvPr>
        </p:nvSpPr>
        <p:spPr>
          <a:xfrm>
            <a:off x="-152400" y="1"/>
            <a:ext cx="4275667" cy="68579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"Rock of the Sun" petroglyph is thought to depict a total solar eclipse from 11 July 1097.</a:t>
            </a:r>
            <a:endParaRPr/>
          </a:p>
          <a:p>
            <a:pPr marL="341313" lvl="0" indent="-341313" algn="l" rtl="0">
              <a:lnSpc>
                <a:spcPct val="97000"/>
              </a:lnSpc>
              <a:spcBef>
                <a:spcPts val="800"/>
              </a:spcBef>
              <a:spcAft>
                <a:spcPts val="0"/>
              </a:spcAft>
              <a:buSzPts val="3200"/>
              <a:buChar char="•"/>
            </a:pPr>
            <a:r>
              <a:rPr lang="en-US"/>
              <a:t>Other eclipses there were in 1194 and 1259, when region is thought to have been deserted.</a:t>
            </a:r>
            <a:endParaRPr/>
          </a:p>
          <a:p>
            <a:pPr marL="341313" lvl="0" indent="-341313" algn="l" rtl="0">
              <a:lnSpc>
                <a:spcPct val="97000"/>
              </a:lnSpc>
              <a:spcBef>
                <a:spcPts val="800"/>
              </a:spcBef>
              <a:spcAft>
                <a:spcPts val="0"/>
              </a:spcAft>
              <a:buSzPts val="3200"/>
              <a:buChar char="•"/>
            </a:pPr>
            <a:r>
              <a:rPr lang="en-US"/>
              <a:t>14 Oct 2023 annular eclipse also!</a:t>
            </a:r>
            <a:endParaRPr/>
          </a:p>
          <a:p>
            <a:pPr marL="341313" lvl="0" indent="-341313" algn="l" rtl="0">
              <a:lnSpc>
                <a:spcPct val="97000"/>
              </a:lnSpc>
              <a:spcBef>
                <a:spcPts val="800"/>
              </a:spcBef>
              <a:spcAft>
                <a:spcPts val="0"/>
              </a:spcAft>
              <a:buSzPts val="3200"/>
              <a:buChar char="•"/>
            </a:pPr>
            <a:r>
              <a:rPr lang="en-US" u="sng">
                <a:solidFill>
                  <a:srgbClr val="0070C0"/>
                </a:solidFill>
                <a:hlinkClick r:id="rId3">
                  <a:extLst>
                    <a:ext uri="{A12FA001-AC4F-418D-AE19-62706E023703}">
                      <ahyp:hlinkClr xmlns:ahyp="http://schemas.microsoft.com/office/drawing/2018/hyperlinkcolor" val="tx"/>
                    </a:ext>
                  </a:extLst>
                </a:hlinkClick>
              </a:rPr>
              <a:t>link</a:t>
            </a:r>
            <a:endParaRPr>
              <a:solidFill>
                <a:srgbClr val="0070C0"/>
              </a:solidFill>
            </a:endParaRPr>
          </a:p>
          <a:p>
            <a:pPr marL="341313" lvl="0" indent="-138113" algn="l" rtl="0">
              <a:lnSpc>
                <a:spcPct val="97000"/>
              </a:lnSpc>
              <a:spcBef>
                <a:spcPts val="800"/>
              </a:spcBef>
              <a:spcAft>
                <a:spcPts val="0"/>
              </a:spcAft>
              <a:buSzPts val="3200"/>
              <a:buNone/>
            </a:pPr>
            <a:endParaRPr/>
          </a:p>
        </p:txBody>
      </p:sp>
      <p:sp>
        <p:nvSpPr>
          <p:cNvPr id="160" name="Google Shape;160;p8"/>
          <p:cNvSpPr txBox="1">
            <a:spLocks noGrp="1"/>
          </p:cNvSpPr>
          <p:nvPr>
            <p:ph type="title"/>
          </p:nvPr>
        </p:nvSpPr>
        <p:spPr>
          <a:xfrm>
            <a:off x="4123267" y="1"/>
            <a:ext cx="5020733" cy="233238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1097 Chaco Canyon, New Mexico</a:t>
            </a:r>
            <a:endParaRPr/>
          </a:p>
        </p:txBody>
      </p:sp>
      <p:pic>
        <p:nvPicPr>
          <p:cNvPr id="161" name="Google Shape;161;p8"/>
          <p:cNvPicPr preferRelativeResize="0"/>
          <p:nvPr/>
        </p:nvPicPr>
        <p:blipFill rotWithShape="1">
          <a:blip r:embed="rId4">
            <a:alphaModFix/>
          </a:blip>
          <a:srcRect/>
          <a:stretch/>
        </p:blipFill>
        <p:spPr>
          <a:xfrm>
            <a:off x="4123267" y="2971800"/>
            <a:ext cx="5088144" cy="3154019"/>
          </a:xfrm>
          <a:prstGeom prst="rect">
            <a:avLst/>
          </a:prstGeom>
          <a:noFill/>
          <a:ln>
            <a:noFill/>
          </a:ln>
        </p:spPr>
      </p:pic>
      <p:sp>
        <p:nvSpPr>
          <p:cNvPr id="162" name="Google Shape;162;p8"/>
          <p:cNvSpPr txBox="1"/>
          <p:nvPr/>
        </p:nvSpPr>
        <p:spPr>
          <a:xfrm>
            <a:off x="5943600" y="5105400"/>
            <a:ext cx="22098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Photo: Gill Carter</a:t>
            </a:r>
            <a:endParaRPr/>
          </a:p>
        </p:txBody>
      </p:sp>
      <p:sp>
        <p:nvSpPr>
          <p:cNvPr id="163" name="Google Shape;163;p8"/>
          <p:cNvSpPr txBox="1"/>
          <p:nvPr/>
        </p:nvSpPr>
        <p:spPr>
          <a:xfrm>
            <a:off x="6171824"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txBox="1">
            <a:spLocks noGrp="1"/>
          </p:cNvSpPr>
          <p:nvPr>
            <p:ph type="body" idx="1"/>
          </p:nvPr>
        </p:nvSpPr>
        <p:spPr>
          <a:xfrm>
            <a:off x="0" y="1700212"/>
            <a:ext cx="5486400" cy="5157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Glyph from Dresden Codex showing a dragon-like "star demon” about to devour the sun during an eclipse.</a:t>
            </a:r>
            <a:endParaRPr/>
          </a:p>
          <a:p>
            <a:pPr marL="341313" lvl="0" indent="-341313" algn="l" rtl="0">
              <a:lnSpc>
                <a:spcPct val="97000"/>
              </a:lnSpc>
              <a:spcBef>
                <a:spcPts val="800"/>
              </a:spcBef>
              <a:spcAft>
                <a:spcPts val="0"/>
              </a:spcAft>
              <a:buSzPts val="3200"/>
              <a:buChar char="•"/>
            </a:pPr>
            <a:r>
              <a:rPr lang="en-US"/>
              <a:t>Planets suddenly visible in day thought to be “star demons” (e.g. snakes, giant insects) devouring Sun</a:t>
            </a:r>
            <a:endParaRPr/>
          </a:p>
          <a:p>
            <a:pPr marL="341313" lvl="0" indent="-341313" algn="l" rtl="0">
              <a:lnSpc>
                <a:spcPct val="97000"/>
              </a:lnSpc>
              <a:spcBef>
                <a:spcPts val="800"/>
              </a:spcBef>
              <a:spcAft>
                <a:spcPts val="0"/>
              </a:spcAft>
              <a:buSzPts val="3200"/>
              <a:buChar char="•"/>
            </a:pPr>
            <a:r>
              <a:rPr lang="en-US" u="sng">
                <a:solidFill>
                  <a:srgbClr val="0070C0"/>
                </a:solidFill>
                <a:hlinkClick r:id="rId3">
                  <a:extLst>
                    <a:ext uri="{A12FA001-AC4F-418D-AE19-62706E023703}">
                      <ahyp:hlinkClr xmlns:ahyp="http://schemas.microsoft.com/office/drawing/2018/hyperlinkcolor" val="tx"/>
                    </a:ext>
                  </a:extLst>
                </a:hlinkClick>
              </a:rPr>
              <a:t>link</a:t>
            </a:r>
            <a:endParaRPr>
              <a:solidFill>
                <a:srgbClr val="0070C0"/>
              </a:solidFill>
            </a:endParaRPr>
          </a:p>
          <a:p>
            <a:pPr marL="341313" lvl="0" indent="-138113" algn="l" rtl="0">
              <a:lnSpc>
                <a:spcPct val="97000"/>
              </a:lnSpc>
              <a:spcBef>
                <a:spcPts val="800"/>
              </a:spcBef>
              <a:spcAft>
                <a:spcPts val="0"/>
              </a:spcAft>
              <a:buSzPts val="3200"/>
              <a:buNone/>
            </a:pPr>
            <a:endParaRPr/>
          </a:p>
        </p:txBody>
      </p:sp>
      <p:sp>
        <p:nvSpPr>
          <p:cNvPr id="169" name="Google Shape;169;p9"/>
          <p:cNvSpPr txBox="1">
            <a:spLocks noGrp="1"/>
          </p:cNvSpPr>
          <p:nvPr>
            <p:ph type="title"/>
          </p:nvPr>
        </p:nvSpPr>
        <p:spPr>
          <a:xfrm>
            <a:off x="0" y="228700"/>
            <a:ext cx="5715000" cy="14715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c. 1100-1200 Maya, Central America</a:t>
            </a:r>
            <a:endParaRPr/>
          </a:p>
        </p:txBody>
      </p:sp>
      <p:pic>
        <p:nvPicPr>
          <p:cNvPr id="170" name="Google Shape;170;p9"/>
          <p:cNvPicPr preferRelativeResize="0"/>
          <p:nvPr/>
        </p:nvPicPr>
        <p:blipFill rotWithShape="1">
          <a:blip r:embed="rId4">
            <a:alphaModFix/>
          </a:blip>
          <a:srcRect/>
          <a:stretch/>
        </p:blipFill>
        <p:spPr>
          <a:xfrm>
            <a:off x="6019800" y="85302"/>
            <a:ext cx="2920999" cy="6757534"/>
          </a:xfrm>
          <a:prstGeom prst="rect">
            <a:avLst/>
          </a:prstGeom>
          <a:noFill/>
          <a:ln>
            <a:noFill/>
          </a:ln>
        </p:spPr>
      </p:pic>
      <p:sp>
        <p:nvSpPr>
          <p:cNvPr id="171" name="Google Shape;171;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2497</Words>
  <Application>Microsoft Macintosh PowerPoint</Application>
  <PresentationFormat>On-screen Show (4:3)</PresentationFormat>
  <Paragraphs>237</Paragraphs>
  <Slides>46</Slides>
  <Notes>46</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Times New Roman</vt:lpstr>
      <vt:lpstr>Arial</vt:lpstr>
      <vt:lpstr>Tahoma</vt:lpstr>
      <vt:lpstr>Office Theme</vt:lpstr>
      <vt:lpstr>Lec 9: A Sampling of  Eclipses in Art</vt:lpstr>
      <vt:lpstr>Australian Aborigines</vt:lpstr>
      <vt:lpstr>Nov 30, 3340 BC Loughcrew, Ireland</vt:lpstr>
      <vt:lpstr>c. 3000 BC Stonehenge</vt:lpstr>
      <vt:lpstr>c. 800-100 BC Serpent Mound</vt:lpstr>
      <vt:lpstr>118 AD Hadrian’s Coin</vt:lpstr>
      <vt:lpstr>c. 850 AD Metz Sacramentary</vt:lpstr>
      <vt:lpstr>1097 Chaco Canyon, New Mexico</vt:lpstr>
      <vt:lpstr>c. 1100-1200 Maya, Central America</vt:lpstr>
      <vt:lpstr>c. 1250 Wonders of Creation</vt:lpstr>
      <vt:lpstr>c. 1378 Crucifixion de Menabuoi</vt:lpstr>
      <vt:lpstr>1476 Kalendarium Regiomontanus</vt:lpstr>
      <vt:lpstr>1553 Theoricae Novae Planetarium</vt:lpstr>
      <vt:lpstr>1518-19 Raphael and Workshop</vt:lpstr>
      <vt:lpstr>c. 1570s Antoine Caron</vt:lpstr>
      <vt:lpstr>1610 Rubens</vt:lpstr>
      <vt:lpstr>1625 Cornelis de Vos</vt:lpstr>
      <vt:lpstr>1647 Darkened Room  (Camera Obscura)</vt:lpstr>
      <vt:lpstr>1655 Philippe de Champaigne</vt:lpstr>
      <vt:lpstr>1715 Leipzig</vt:lpstr>
      <vt:lpstr>1735 Cosmas Damian Asam</vt:lpstr>
      <vt:lpstr>1747 Scientia Eclipsium</vt:lpstr>
      <vt:lpstr>June 24, 1778 Corona, A. de Ulloa</vt:lpstr>
      <vt:lpstr>1827 Gallo Gallina</vt:lpstr>
      <vt:lpstr>1829 Satire: Georgium Sidus</vt:lpstr>
      <vt:lpstr>1842 Vienna -  Schoeller</vt:lpstr>
      <vt:lpstr>1844 Grandville</vt:lpstr>
      <vt:lpstr>1869 Columbus – J.S.C. Abbott</vt:lpstr>
      <vt:lpstr>1878 Corona – E. Trouvelot</vt:lpstr>
      <vt:lpstr>1880 Crescent Shadows – Flammarion</vt:lpstr>
      <vt:lpstr>Oct 31, 1883 M. Miyazawa</vt:lpstr>
      <vt:lpstr>Late 19th cent.  Zhang and Tiangou</vt:lpstr>
      <vt:lpstr>1887 On the Moon</vt:lpstr>
      <vt:lpstr>1912 Paris Eclipses </vt:lpstr>
      <vt:lpstr>1915 Diego Rivera</vt:lpstr>
      <vt:lpstr>1926 George Grosz</vt:lpstr>
      <vt:lpstr>1927 LM&amp;S Railway Posters</vt:lpstr>
      <vt:lpstr>1946 Rufino Tamayo</vt:lpstr>
      <vt:lpstr>Mola art, Panama, mid-20th cent.</vt:lpstr>
      <vt:lpstr>1975 Lichtenstein</vt:lpstr>
      <vt:lpstr>1999, 2017 Stamps, Coin</vt:lpstr>
      <vt:lpstr>2005-09 Artistic Photos</vt:lpstr>
      <vt:lpstr>2017 Q.T. Luong</vt:lpstr>
      <vt:lpstr>2018 Press Photographers: Whimsy!</vt:lpstr>
      <vt:lpstr>2024 And Beyond: ?????</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9: A Sampling of  Eclipses in Art</dc:title>
  <dc:creator>Microsoft Office User</dc:creator>
  <cp:lastModifiedBy>Microsoft Office User</cp:lastModifiedBy>
  <cp:revision>9</cp:revision>
  <cp:lastPrinted>2023-11-09T22:20:13Z</cp:lastPrinted>
  <dcterms:created xsi:type="dcterms:W3CDTF">2020-01-14T17:50:28Z</dcterms:created>
  <dcterms:modified xsi:type="dcterms:W3CDTF">2023-11-17T18:40:52Z</dcterms:modified>
</cp:coreProperties>
</file>